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1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66B5-E788-458D-AAEB-AE3F9FAB4F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9DF-9DD8-49FB-9FAB-2338DAF3DC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66B5-E788-458D-AAEB-AE3F9FAB4F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9DF-9DD8-49FB-9FAB-2338DAF3DC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66B5-E788-458D-AAEB-AE3F9FAB4F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9DF-9DD8-49FB-9FAB-2338DAF3DC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66B5-E788-458D-AAEB-AE3F9FAB4F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9DF-9DD8-49FB-9FAB-2338DAF3DC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66B5-E788-458D-AAEB-AE3F9FAB4F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9DF-9DD8-49FB-9FAB-2338DAF3DC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66B5-E788-458D-AAEB-AE3F9FAB4F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9DF-9DD8-49FB-9FAB-2338DAF3DC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66B5-E788-458D-AAEB-AE3F9FAB4F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9DF-9DD8-49FB-9FAB-2338DAF3DC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66B5-E788-458D-AAEB-AE3F9FAB4F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9DF-9DD8-49FB-9FAB-2338DAF3DC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66B5-E788-458D-AAEB-AE3F9FAB4F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9DF-9DD8-49FB-9FAB-2338DAF3DC21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3"/>
            <a:ext cx="9144000" cy="68318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66B5-E788-458D-AAEB-AE3F9FAB4F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9DF-9DD8-49FB-9FAB-2338DAF3DC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66B5-E788-458D-AAEB-AE3F9FAB4F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9B9DF-9DD8-49FB-9FAB-2338DAF3DC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666B5-E788-458D-AAEB-AE3F9FAB4F8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9B9DF-9DD8-49FB-9FAB-2338DAF3DC2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microsoft.com/office/2007/relationships/media" Target="file:///E:\My%20Documents\&#25945;&#23398;&#65288;&#29579;&#65289;\&#20799;&#31185;&#23398;&#24635;&#35770;2004.7.13(&#31532;&#20845;&#29256;)\&#22797;&#20214;%20&#29579;1.MPG" TargetMode="External"/><Relationship Id="rId1" Type="http://schemas.openxmlformats.org/officeDocument/2006/relationships/video" Target="file:///E:\My%20Documents\&#25945;&#23398;&#65288;&#29579;&#65289;\&#20799;&#31185;&#23398;&#24635;&#35770;2004.7.13(&#31532;&#20845;&#29256;)\&#22797;&#20214;%20&#29579;1.M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8480" y="1582420"/>
            <a:ext cx="7908925" cy="4646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400" b="1">
                <a:latin typeface="楷体" panose="02010609060101010101" charset="-122"/>
                <a:ea typeface="楷体" panose="02010609060101010101" charset="-122"/>
                <a:sym typeface="+mn-ea"/>
              </a:rPr>
              <a:t>第二章 儿科学基础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3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3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3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3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sym typeface="+mn-ea"/>
              </a:rPr>
              <a:t>       主讲教师：宋媛媛</a:t>
            </a:r>
            <a:endParaRPr lang="zh-CN" altLang="en-US" sz="3600" b="1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3455" y="955040"/>
            <a:ext cx="7462520" cy="4225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  <a:sym typeface="+mn-ea"/>
              </a:rPr>
              <a:t> </a:t>
            </a:r>
            <a:r>
              <a:rPr lang="zh-CN" altLang="en-US" sz="2800" b="1" dirty="0">
                <a:sym typeface="+mn-ea"/>
              </a:rPr>
              <a:t>变蒸学说</a:t>
            </a:r>
            <a:br>
              <a:rPr lang="zh-CN" altLang="en-US" sz="2800" b="1" dirty="0">
                <a:sym typeface="+mn-ea"/>
              </a:rPr>
            </a:br>
            <a:r>
              <a:rPr lang="zh-CN" altLang="en-US" sz="2800" b="1" dirty="0">
                <a:sym typeface="+mn-ea"/>
              </a:rPr>
              <a:t>                       </a:t>
            </a:r>
            <a:r>
              <a:rPr lang="zh-CN" altLang="en-US" sz="2800" b="1" dirty="0">
                <a:ea typeface="华文仿宋" pitchFamily="2" charset="-122"/>
                <a:sym typeface="+mn-ea"/>
              </a:rPr>
              <a:t>阐述小儿生长发育的理论</a:t>
            </a:r>
            <a:endParaRPr lang="zh-CN" altLang="en-US" sz="2800" b="1" dirty="0">
              <a:solidFill>
                <a:srgbClr val="FF0066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800" b="1" dirty="0">
                <a:latin typeface="华文中宋" pitchFamily="2" charset="-122"/>
                <a:ea typeface="华文中宋" pitchFamily="2" charset="-122"/>
                <a:sym typeface="+mn-ea"/>
              </a:rPr>
              <a:t>          变蒸学说是我国古代医家用来解释小儿生长发育规律，阐述婴儿生长发育期间生理现象的一种学说。变者，变其情智，发其聪明；蒸者，蒸其血脉，长其百骸。小儿生长发育旺盛，蒸蒸日上，故称变蒸。始见于西晋王叔和的</a:t>
            </a:r>
            <a:r>
              <a:rPr lang="en-US" altLang="zh-CN" sz="2800" b="1" dirty="0">
                <a:latin typeface="华文中宋" pitchFamily="2" charset="-122"/>
                <a:ea typeface="华文中宋" pitchFamily="2" charset="-122"/>
                <a:sym typeface="+mn-ea"/>
              </a:rPr>
              <a:t>《</a:t>
            </a:r>
            <a:r>
              <a:rPr lang="zh-CN" altLang="en-US" sz="2800" b="1" dirty="0">
                <a:latin typeface="华文中宋" pitchFamily="2" charset="-122"/>
                <a:ea typeface="华文中宋" pitchFamily="2" charset="-122"/>
                <a:sym typeface="+mn-ea"/>
              </a:rPr>
              <a:t>脉经</a:t>
            </a:r>
            <a:r>
              <a:rPr lang="en-US" altLang="zh-CN" sz="2800" b="1" dirty="0">
                <a:latin typeface="华文中宋" pitchFamily="2" charset="-122"/>
                <a:ea typeface="华文中宋" pitchFamily="2" charset="-122"/>
                <a:sym typeface="+mn-ea"/>
              </a:rPr>
              <a:t>》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63830" y="1562735"/>
            <a:ext cx="491998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sym typeface="+mn-ea"/>
              </a:rPr>
              <a:t>生长发育规律</a:t>
            </a:r>
            <a:endParaRPr lang="zh-CN" altLang="en-US" sz="2800" b="1" dirty="0">
              <a:solidFill>
                <a:srgbClr val="001010"/>
              </a:solidFill>
              <a:sym typeface="+mn-ea"/>
            </a:endParaRPr>
          </a:p>
          <a:p>
            <a:pPr>
              <a:buNone/>
            </a:pPr>
            <a:endParaRPr lang="zh-CN" altLang="en-US" sz="28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00101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001010"/>
                </a:solidFill>
                <a:sym typeface="+mn-ea"/>
              </a:rPr>
              <a:t>、生长发育是一个连续过程</a:t>
            </a:r>
            <a:endParaRPr lang="zh-CN" altLang="en-US" sz="2800" b="1" dirty="0">
              <a:solidFill>
                <a:srgbClr val="001010"/>
              </a:solidFill>
              <a:sym typeface="+mn-ea"/>
            </a:endParaRPr>
          </a:p>
          <a:p>
            <a:pPr>
              <a:buNone/>
            </a:pPr>
            <a:endParaRPr lang="zh-CN" altLang="en-US" sz="28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00101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001010"/>
                </a:solidFill>
                <a:sym typeface="+mn-ea"/>
              </a:rPr>
              <a:t>、各系统器官的发育不平衡</a:t>
            </a:r>
            <a:endParaRPr lang="zh-CN" altLang="en-US" sz="2800" b="1" dirty="0">
              <a:solidFill>
                <a:srgbClr val="001010"/>
              </a:solidFill>
              <a:sym typeface="+mn-ea"/>
            </a:endParaRPr>
          </a:p>
          <a:p>
            <a:pPr>
              <a:buNone/>
            </a:pPr>
            <a:endParaRPr lang="zh-CN" altLang="en-US" sz="28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00101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001010"/>
                </a:solidFill>
                <a:sym typeface="+mn-ea"/>
              </a:rPr>
              <a:t>、生长发育的顺序性</a:t>
            </a:r>
            <a:endParaRPr lang="zh-CN" altLang="en-US" sz="2800" b="1" dirty="0">
              <a:solidFill>
                <a:srgbClr val="001010"/>
              </a:solidFill>
              <a:sym typeface="+mn-ea"/>
            </a:endParaRPr>
          </a:p>
          <a:p>
            <a:pPr>
              <a:buNone/>
            </a:pPr>
            <a:endParaRPr lang="zh-CN" altLang="en-US" sz="28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001010"/>
                </a:solidFill>
                <a:sym typeface="+mn-ea"/>
              </a:rPr>
              <a:t>4</a:t>
            </a:r>
            <a:r>
              <a:rPr lang="zh-CN" altLang="en-US" sz="2800" b="1" dirty="0">
                <a:solidFill>
                  <a:srgbClr val="001010"/>
                </a:solidFill>
                <a:sym typeface="+mn-ea"/>
              </a:rPr>
              <a:t>、生长发育的个体差异</a:t>
            </a:r>
            <a:endParaRPr lang="zh-CN" altLang="en-US" sz="2800"/>
          </a:p>
        </p:txBody>
      </p:sp>
      <p:pic>
        <p:nvPicPr>
          <p:cNvPr id="209924" name="文本占位符 209923" descr="p7"/>
          <p:cNvPicPr>
            <a:picLocks noChangeAspect="1"/>
          </p:cNvPicPr>
          <p:nvPr/>
        </p:nvPicPr>
        <p:blipFill>
          <a:blip r:embed="rId1">
            <a:lum bright="17999" contrast="18000"/>
          </a:blip>
          <a:srcRect l="9412" t="613" r="8571"/>
          <a:stretch>
            <a:fillRect/>
          </a:stretch>
        </p:blipFill>
        <p:spPr>
          <a:xfrm>
            <a:off x="5083810" y="42545"/>
            <a:ext cx="4062095" cy="5184775"/>
          </a:xfrm>
          <a:prstGeom prst="rect">
            <a:avLst/>
          </a:prstGeom>
          <a:noFill/>
          <a:ln w="9525">
            <a:solidFill>
              <a:srgbClr val="99FF33"/>
            </a:solidFill>
            <a:miter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70380" y="96520"/>
            <a:ext cx="6315075" cy="6123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sym typeface="+mn-ea"/>
              </a:rPr>
              <a:t>影响生长发育的因素</a:t>
            </a:r>
            <a:endParaRPr lang="zh-CN" altLang="en-US" sz="2800" b="1" dirty="0">
              <a:solidFill>
                <a:srgbClr val="001010"/>
              </a:solidFill>
              <a:sym typeface="+mn-ea"/>
            </a:endParaRPr>
          </a:p>
          <a:p>
            <a:pPr>
              <a:buNone/>
            </a:pPr>
            <a:endParaRPr lang="zh-CN" altLang="en-US" sz="28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00101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001010"/>
                </a:solidFill>
                <a:sym typeface="+mn-ea"/>
              </a:rPr>
              <a:t>、遗传</a:t>
            </a:r>
            <a:endParaRPr lang="zh-CN" altLang="en-US" sz="2800" b="1" dirty="0">
              <a:solidFill>
                <a:srgbClr val="001010"/>
              </a:solidFill>
              <a:sym typeface="+mn-ea"/>
            </a:endParaRPr>
          </a:p>
          <a:p>
            <a:pPr>
              <a:buNone/>
            </a:pPr>
            <a:endParaRPr lang="zh-CN" altLang="en-US" sz="28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00101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001010"/>
                </a:solidFill>
                <a:sym typeface="+mn-ea"/>
              </a:rPr>
              <a:t>、性别</a:t>
            </a:r>
            <a:endParaRPr lang="zh-CN" altLang="en-US" sz="2800" b="1" dirty="0">
              <a:solidFill>
                <a:srgbClr val="001010"/>
              </a:solidFill>
              <a:sym typeface="+mn-ea"/>
            </a:endParaRPr>
          </a:p>
          <a:p>
            <a:pPr>
              <a:buNone/>
            </a:pPr>
            <a:endParaRPr lang="zh-CN" altLang="en-US" sz="28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00101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001010"/>
                </a:solidFill>
                <a:sym typeface="+mn-ea"/>
              </a:rPr>
              <a:t>、营养</a:t>
            </a:r>
            <a:endParaRPr lang="zh-CN" altLang="en-US" sz="2800" b="1" dirty="0">
              <a:solidFill>
                <a:srgbClr val="001010"/>
              </a:solidFill>
              <a:sym typeface="+mn-ea"/>
            </a:endParaRPr>
          </a:p>
          <a:p>
            <a:pPr>
              <a:buNone/>
            </a:pPr>
            <a:endParaRPr lang="zh-CN" altLang="en-US" sz="28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001010"/>
                </a:solidFill>
                <a:sym typeface="+mn-ea"/>
              </a:rPr>
              <a:t>4</a:t>
            </a:r>
            <a:r>
              <a:rPr lang="zh-CN" altLang="en-US" sz="2800" b="1" dirty="0">
                <a:solidFill>
                  <a:srgbClr val="001010"/>
                </a:solidFill>
                <a:sym typeface="+mn-ea"/>
              </a:rPr>
              <a:t>、疾病</a:t>
            </a:r>
            <a:endParaRPr lang="zh-CN" altLang="en-US" sz="2800" b="1" dirty="0">
              <a:solidFill>
                <a:srgbClr val="001010"/>
              </a:solidFill>
              <a:sym typeface="+mn-ea"/>
            </a:endParaRPr>
          </a:p>
          <a:p>
            <a:pPr>
              <a:buNone/>
            </a:pPr>
            <a:endParaRPr lang="zh-CN" altLang="en-US" sz="28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001010"/>
                </a:solidFill>
                <a:sym typeface="+mn-ea"/>
              </a:rPr>
              <a:t>5</a:t>
            </a:r>
            <a:r>
              <a:rPr lang="zh-CN" altLang="en-US" sz="2800" b="1" dirty="0">
                <a:solidFill>
                  <a:srgbClr val="001010"/>
                </a:solidFill>
                <a:sym typeface="+mn-ea"/>
              </a:rPr>
              <a:t>、孕母情况</a:t>
            </a:r>
            <a:endParaRPr lang="zh-CN" altLang="en-US" sz="2800" b="1" dirty="0">
              <a:solidFill>
                <a:srgbClr val="001010"/>
              </a:solidFill>
              <a:sym typeface="+mn-ea"/>
            </a:endParaRPr>
          </a:p>
          <a:p>
            <a:pPr>
              <a:buNone/>
            </a:pPr>
            <a:endParaRPr lang="zh-CN" altLang="en-US" sz="28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001010"/>
                </a:solidFill>
                <a:sym typeface="+mn-ea"/>
              </a:rPr>
              <a:t>6</a:t>
            </a:r>
            <a:r>
              <a:rPr lang="zh-CN" altLang="en-US" sz="2800" b="1" dirty="0">
                <a:solidFill>
                  <a:srgbClr val="001010"/>
                </a:solidFill>
                <a:sym typeface="+mn-ea"/>
              </a:rPr>
              <a:t>、家庭和社会环境</a:t>
            </a:r>
            <a:endParaRPr lang="zh-CN" altLang="en-US" sz="2800" b="1" dirty="0">
              <a:solidFill>
                <a:srgbClr val="001010"/>
              </a:solidFill>
            </a:endParaRPr>
          </a:p>
          <a:p>
            <a:endParaRPr lang="zh-CN" altLang="en-US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占位符 25602"/>
          <p:cNvSpPr>
            <a:spLocks noGrp="1"/>
          </p:cNvSpPr>
          <p:nvPr/>
        </p:nvSpPr>
        <p:spPr>
          <a:xfrm>
            <a:off x="799465" y="175895"/>
            <a:ext cx="8215630" cy="562419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5720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430" lvl="1" indent="-4559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33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23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None/>
            </a:pPr>
            <a:endParaRPr lang="zh-CN" altLang="en-US" sz="2800" b="1" dirty="0"/>
          </a:p>
          <a:p>
            <a:pPr algn="ctr">
              <a:lnSpc>
                <a:spcPct val="90000"/>
              </a:lnSpc>
              <a:buNone/>
            </a:pPr>
            <a:r>
              <a:rPr lang="zh-CN" altLang="en-US" sz="2800" b="1" dirty="0"/>
              <a:t>一、体格生长</a:t>
            </a:r>
            <a:endParaRPr lang="en-US" altLang="zh-CN" sz="28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</a:rPr>
              <a:t>（一）体重：身体各部重量的总和。</a:t>
            </a:r>
            <a:endParaRPr lang="zh-CN" altLang="en-US" sz="2800" b="1" dirty="0">
              <a:solidFill>
                <a:srgbClr val="00101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</a:rPr>
              <a:t>       评价营养状况的重要指标</a:t>
            </a:r>
            <a:endParaRPr lang="zh-CN" altLang="en-US" sz="2800" b="1" dirty="0">
              <a:solidFill>
                <a:srgbClr val="00101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</a:rPr>
              <a:t>      小儿出生时平均体重为</a:t>
            </a:r>
            <a:r>
              <a:rPr lang="en-US" altLang="zh-CN" sz="2800" b="1" dirty="0">
                <a:solidFill>
                  <a:srgbClr val="001010"/>
                </a:solidFill>
              </a:rPr>
              <a:t>3Kg</a:t>
            </a:r>
            <a:r>
              <a:rPr lang="zh-CN" altLang="en-US" sz="2800" b="1" dirty="0">
                <a:solidFill>
                  <a:srgbClr val="001010"/>
                </a:solidFill>
              </a:rPr>
              <a:t>。生后</a:t>
            </a:r>
            <a:r>
              <a:rPr lang="en-US" altLang="zh-CN" sz="2800" b="1" dirty="0">
                <a:solidFill>
                  <a:srgbClr val="001010"/>
                </a:solidFill>
              </a:rPr>
              <a:t>6</a:t>
            </a:r>
            <a:r>
              <a:rPr lang="zh-CN" altLang="en-US" sz="2800" b="1" dirty="0">
                <a:solidFill>
                  <a:srgbClr val="001010"/>
                </a:solidFill>
              </a:rPr>
              <a:t>个月内平均每月约增长</a:t>
            </a:r>
            <a:r>
              <a:rPr lang="en-US" altLang="zh-CN" sz="2800" b="1" dirty="0">
                <a:solidFill>
                  <a:srgbClr val="001010"/>
                </a:solidFill>
              </a:rPr>
              <a:t>0.6Kg</a:t>
            </a:r>
            <a:r>
              <a:rPr lang="zh-CN" altLang="en-US" sz="2800" b="1" dirty="0">
                <a:solidFill>
                  <a:srgbClr val="001010"/>
                </a:solidFill>
              </a:rPr>
              <a:t>，</a:t>
            </a:r>
            <a:r>
              <a:rPr lang="en-US" altLang="zh-CN" sz="2800" b="1" dirty="0">
                <a:solidFill>
                  <a:srgbClr val="001010"/>
                </a:solidFill>
              </a:rPr>
              <a:t>7</a:t>
            </a:r>
            <a:r>
              <a:rPr lang="zh-CN" altLang="en-US" sz="2800" b="1" dirty="0">
                <a:solidFill>
                  <a:srgbClr val="001010"/>
                </a:solidFill>
              </a:rPr>
              <a:t>～</a:t>
            </a:r>
            <a:r>
              <a:rPr lang="en-US" altLang="zh-CN" sz="2800" b="1" dirty="0">
                <a:solidFill>
                  <a:srgbClr val="001010"/>
                </a:solidFill>
              </a:rPr>
              <a:t>12</a:t>
            </a:r>
            <a:r>
              <a:rPr lang="zh-CN" altLang="en-US" sz="2800" b="1" dirty="0">
                <a:solidFill>
                  <a:srgbClr val="001010"/>
                </a:solidFill>
              </a:rPr>
              <a:t>个月每月约增长</a:t>
            </a:r>
            <a:r>
              <a:rPr lang="en-US" altLang="zh-CN" sz="2800" b="1" dirty="0">
                <a:solidFill>
                  <a:srgbClr val="001010"/>
                </a:solidFill>
              </a:rPr>
              <a:t>0.5Kg</a:t>
            </a:r>
            <a:r>
              <a:rPr lang="zh-CN" altLang="en-US" sz="2800" b="1" dirty="0">
                <a:solidFill>
                  <a:srgbClr val="001010"/>
                </a:solidFill>
              </a:rPr>
              <a:t>。</a:t>
            </a:r>
            <a:endParaRPr lang="zh-CN" altLang="en-US" sz="2800" b="1" dirty="0">
              <a:solidFill>
                <a:srgbClr val="00101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</a:rPr>
              <a:t>      小儿的体重估测公式是：</a:t>
            </a:r>
            <a:r>
              <a:rPr lang="zh-CN" altLang="en-US" sz="2800" dirty="0">
                <a:solidFill>
                  <a:srgbClr val="001010"/>
                </a:solidFill>
              </a:rPr>
              <a:t> </a:t>
            </a:r>
            <a:r>
              <a:rPr lang="zh-CN" altLang="en-US" sz="2800" b="1" dirty="0">
                <a:solidFill>
                  <a:srgbClr val="001010"/>
                </a:solidFill>
              </a:rPr>
              <a:t> </a:t>
            </a:r>
            <a:endParaRPr lang="zh-CN" altLang="en-US" sz="2800" b="1" dirty="0">
              <a:solidFill>
                <a:srgbClr val="00101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</a:rPr>
              <a:t>                      </a:t>
            </a:r>
            <a:r>
              <a:rPr lang="en-US" altLang="zh-CN" sz="2800" b="1" dirty="0">
                <a:solidFill>
                  <a:srgbClr val="001010"/>
                </a:solidFill>
              </a:rPr>
              <a:t>3</a:t>
            </a:r>
            <a:r>
              <a:rPr lang="zh-CN" altLang="en-US" sz="2800" b="1" dirty="0">
                <a:solidFill>
                  <a:srgbClr val="001010"/>
                </a:solidFill>
              </a:rPr>
              <a:t>－</a:t>
            </a:r>
            <a:r>
              <a:rPr lang="en-US" altLang="zh-CN" sz="2800" b="1" dirty="0">
                <a:solidFill>
                  <a:srgbClr val="001010"/>
                </a:solidFill>
              </a:rPr>
              <a:t>12</a:t>
            </a:r>
            <a:r>
              <a:rPr lang="zh-CN" altLang="en-US" sz="2800" b="1" dirty="0">
                <a:solidFill>
                  <a:srgbClr val="001010"/>
                </a:solidFill>
              </a:rPr>
              <a:t>月：</a:t>
            </a:r>
            <a:r>
              <a:rPr lang="en-US" altLang="zh-CN" sz="2800" b="1" dirty="0">
                <a:solidFill>
                  <a:srgbClr val="001010"/>
                </a:solidFill>
              </a:rPr>
              <a:t>[</a:t>
            </a:r>
            <a:r>
              <a:rPr lang="zh-CN" altLang="en-US" sz="2800" b="1" dirty="0">
                <a:solidFill>
                  <a:srgbClr val="001010"/>
                </a:solidFill>
              </a:rPr>
              <a:t>年龄</a:t>
            </a:r>
            <a:r>
              <a:rPr lang="en-US" altLang="zh-CN" sz="2800" b="1" dirty="0">
                <a:solidFill>
                  <a:srgbClr val="001010"/>
                </a:solidFill>
              </a:rPr>
              <a:t>(</a:t>
            </a:r>
            <a:r>
              <a:rPr lang="zh-CN" altLang="en-US" sz="2800" b="1" dirty="0">
                <a:solidFill>
                  <a:srgbClr val="001010"/>
                </a:solidFill>
              </a:rPr>
              <a:t>月）＋</a:t>
            </a:r>
            <a:r>
              <a:rPr lang="en-US" altLang="zh-CN" sz="2800" b="1">
                <a:solidFill>
                  <a:srgbClr val="001010"/>
                </a:solidFill>
              </a:rPr>
              <a:t>9]/2</a:t>
            </a:r>
            <a:endParaRPr lang="en-US" altLang="zh-CN" sz="2800" b="1">
              <a:solidFill>
                <a:srgbClr val="00101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400" b="1">
                <a:solidFill>
                  <a:srgbClr val="001010"/>
                </a:solidFill>
              </a:rPr>
              <a:t>                          1 </a:t>
            </a:r>
            <a:r>
              <a:rPr lang="zh-CN" altLang="en-US" sz="2800" b="1">
                <a:solidFill>
                  <a:srgbClr val="001010"/>
                </a:solidFill>
              </a:rPr>
              <a:t>－</a:t>
            </a:r>
            <a:r>
              <a:rPr lang="zh-CN" altLang="en-US" sz="2400" b="1" dirty="0">
                <a:solidFill>
                  <a:srgbClr val="001010"/>
                </a:solidFill>
              </a:rPr>
              <a:t> </a:t>
            </a:r>
            <a:r>
              <a:rPr lang="en-US" altLang="zh-CN" sz="2400" b="1" dirty="0">
                <a:solidFill>
                  <a:srgbClr val="001010"/>
                </a:solidFill>
              </a:rPr>
              <a:t>6</a:t>
            </a:r>
            <a:r>
              <a:rPr lang="zh-CN" altLang="en-US" sz="2400" b="1" dirty="0">
                <a:solidFill>
                  <a:srgbClr val="001010"/>
                </a:solidFill>
              </a:rPr>
              <a:t>岁：</a:t>
            </a:r>
            <a:r>
              <a:rPr lang="zh-CN" altLang="en-US" sz="2800" b="1" dirty="0">
                <a:solidFill>
                  <a:srgbClr val="001010"/>
                </a:solidFill>
              </a:rPr>
              <a:t>年龄（岁）</a:t>
            </a:r>
            <a:r>
              <a:rPr lang="en-US" altLang="zh-CN" sz="2800" b="1">
                <a:solidFill>
                  <a:srgbClr val="001010"/>
                </a:solidFill>
              </a:rPr>
              <a:t>×2+8</a:t>
            </a:r>
            <a:endParaRPr lang="en-US" altLang="zh-CN" sz="2400" b="1">
              <a:solidFill>
                <a:srgbClr val="00101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400" b="1" dirty="0">
                <a:solidFill>
                  <a:srgbClr val="001010"/>
                </a:solidFill>
              </a:rPr>
              <a:t>                          7</a:t>
            </a:r>
            <a:r>
              <a:rPr lang="zh-CN" altLang="en-US" sz="2400" b="1" dirty="0">
                <a:solidFill>
                  <a:srgbClr val="001010"/>
                </a:solidFill>
              </a:rPr>
              <a:t>－</a:t>
            </a:r>
            <a:r>
              <a:rPr lang="en-US" altLang="zh-CN" sz="2400" b="1" dirty="0">
                <a:solidFill>
                  <a:srgbClr val="001010"/>
                </a:solidFill>
              </a:rPr>
              <a:t>12</a:t>
            </a:r>
            <a:r>
              <a:rPr lang="zh-CN" altLang="en-US" sz="2400" b="1" dirty="0">
                <a:solidFill>
                  <a:srgbClr val="001010"/>
                </a:solidFill>
              </a:rPr>
              <a:t>岁：</a:t>
            </a:r>
            <a:r>
              <a:rPr lang="en-US" altLang="zh-CN" sz="2400" b="1" dirty="0">
                <a:solidFill>
                  <a:srgbClr val="001010"/>
                </a:solidFill>
              </a:rPr>
              <a:t>[</a:t>
            </a:r>
            <a:r>
              <a:rPr lang="zh-CN" altLang="en-US" sz="2400" b="1" dirty="0">
                <a:solidFill>
                  <a:srgbClr val="001010"/>
                </a:solidFill>
              </a:rPr>
              <a:t>年龄（岁）</a:t>
            </a:r>
            <a:r>
              <a:rPr lang="en-US" altLang="zh-CN" sz="2400" b="1">
                <a:solidFill>
                  <a:srgbClr val="001010"/>
                </a:solidFill>
              </a:rPr>
              <a:t>×7</a:t>
            </a:r>
            <a:r>
              <a:rPr lang="zh-CN" altLang="en-US" sz="2400" b="1">
                <a:solidFill>
                  <a:srgbClr val="001010"/>
                </a:solidFill>
              </a:rPr>
              <a:t>－</a:t>
            </a:r>
            <a:r>
              <a:rPr lang="en-US" altLang="zh-CN" sz="2400" b="1">
                <a:solidFill>
                  <a:srgbClr val="001010"/>
                </a:solidFill>
              </a:rPr>
              <a:t>5]/2</a:t>
            </a:r>
            <a:endParaRPr lang="en-US" altLang="zh-CN" sz="2400" b="1">
              <a:solidFill>
                <a:srgbClr val="001010"/>
              </a:solidFill>
            </a:endParaRPr>
          </a:p>
          <a:p>
            <a:pPr>
              <a:buNone/>
            </a:pPr>
            <a:r>
              <a:rPr lang="en-US" altLang="zh-CN" sz="2800" b="1">
                <a:solidFill>
                  <a:srgbClr val="001010"/>
                </a:solidFill>
              </a:rPr>
              <a:t>  </a:t>
            </a:r>
            <a:r>
              <a:rPr lang="zh-CN" altLang="en-US" sz="2400" b="1" dirty="0">
                <a:solidFill>
                  <a:srgbClr val="001010"/>
                </a:solidFill>
                <a:sym typeface="+mn-ea"/>
              </a:rPr>
              <a:t>临床意义一是用于衡量小儿生长发育和营养状况，过重为      肥胖症，过轻为营养不良（疳证）；</a:t>
            </a:r>
            <a:endParaRPr lang="zh-CN" altLang="en-US" sz="24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001010"/>
                </a:solidFill>
                <a:sym typeface="+mn-ea"/>
              </a:rPr>
              <a:t>                   二是用于药量的计算。</a:t>
            </a:r>
            <a:endParaRPr lang="en-US" altLang="zh-CN" sz="2400" b="1">
              <a:solidFill>
                <a:srgbClr val="0010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9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34" end="1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charRg st="34" end="10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char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03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charRg st="103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43" end="1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charRg st="143" end="1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86" end="2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603">
                                            <p:txEl>
                                              <p:charRg st="186" end="2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232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03">
                                            <p:txEl>
                                              <p:charRg st="232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3">
                                            <p:txEl>
                                              <p:charRg st="232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char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03">
                                            <p:txEl>
                                              <p:char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3">
                                            <p:txEl>
                                              <p:char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45" name="Picture 26" descr="体重测量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305" y="1956435"/>
            <a:ext cx="2201545" cy="294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4" name="Picture 25" descr="体重测量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850" y="1955800"/>
            <a:ext cx="2110740" cy="2943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3" name="Picture 24" descr="体重测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590" y="1955800"/>
            <a:ext cx="2180590" cy="2943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2" name="Picture 23" descr="体重测量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4180" y="1956435"/>
            <a:ext cx="2277110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8" name="Text Box 28"/>
          <p:cNvSpPr txBox="1"/>
          <p:nvPr/>
        </p:nvSpPr>
        <p:spPr>
          <a:xfrm>
            <a:off x="281305" y="5408930"/>
            <a:ext cx="1746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Verdana" panose="020B0604030504040204" pitchFamily="34" charset="0"/>
                <a:ea typeface="华文中宋" pitchFamily="2" charset="-122"/>
              </a:rPr>
              <a:t>卧位测量</a:t>
            </a:r>
            <a:endParaRPr lang="zh-CN" altLang="en-US" sz="2400" dirty="0">
              <a:latin typeface="Verdana" panose="020B0604030504040204" pitchFamily="34" charset="0"/>
              <a:ea typeface="华文中宋" pitchFamily="2" charset="-122"/>
            </a:endParaRPr>
          </a:p>
        </p:txBody>
      </p:sp>
      <p:sp>
        <p:nvSpPr>
          <p:cNvPr id="26639" name="Text Box 29"/>
          <p:cNvSpPr txBox="1"/>
          <p:nvPr/>
        </p:nvSpPr>
        <p:spPr>
          <a:xfrm>
            <a:off x="2482850" y="5408930"/>
            <a:ext cx="18211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Verdana" panose="020B0604030504040204" pitchFamily="34" charset="0"/>
                <a:ea typeface="华文中宋" pitchFamily="2" charset="-122"/>
                <a:sym typeface="Arial" panose="020B0604020202020204" pitchFamily="34" charset="0"/>
              </a:rPr>
              <a:t>坐位测量</a:t>
            </a:r>
            <a:endParaRPr lang="zh-CN" altLang="en-US" sz="2400" dirty="0">
              <a:latin typeface="Verdana" panose="020B0604030504040204" pitchFamily="34" charset="0"/>
              <a:ea typeface="华文中宋" pitchFamily="2" charset="-122"/>
              <a:sym typeface="Arial" panose="020B0604020202020204" pitchFamily="34" charset="0"/>
            </a:endParaRPr>
          </a:p>
        </p:txBody>
      </p:sp>
      <p:sp>
        <p:nvSpPr>
          <p:cNvPr id="26640" name="Text Box 30"/>
          <p:cNvSpPr txBox="1"/>
          <p:nvPr/>
        </p:nvSpPr>
        <p:spPr>
          <a:xfrm>
            <a:off x="4581525" y="5408930"/>
            <a:ext cx="16109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Verdana" panose="020B0604030504040204" pitchFamily="34" charset="0"/>
                <a:ea typeface="华文中宋" pitchFamily="2" charset="-122"/>
                <a:sym typeface="Arial" panose="020B0604020202020204" pitchFamily="34" charset="0"/>
              </a:rPr>
              <a:t>立位测量</a:t>
            </a:r>
            <a:endParaRPr lang="zh-CN" altLang="en-US" sz="2400" dirty="0">
              <a:latin typeface="Verdana" panose="020B0604030504040204" pitchFamily="34" charset="0"/>
              <a:ea typeface="华文中宋" pitchFamily="2" charset="-122"/>
              <a:sym typeface="Arial" panose="020B0604020202020204" pitchFamily="34" charset="0"/>
            </a:endParaRPr>
          </a:p>
        </p:txBody>
      </p:sp>
      <p:sp>
        <p:nvSpPr>
          <p:cNvPr id="26641" name="Text Box 31"/>
          <p:cNvSpPr txBox="1"/>
          <p:nvPr/>
        </p:nvSpPr>
        <p:spPr>
          <a:xfrm>
            <a:off x="6773881" y="5344225"/>
            <a:ext cx="1460083" cy="3958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Verdana" panose="020B0604030504040204" pitchFamily="34" charset="0"/>
                <a:ea typeface="华文中宋" pitchFamily="2" charset="-122"/>
                <a:sym typeface="Arial" panose="020B0604020202020204" pitchFamily="34" charset="0"/>
              </a:rPr>
              <a:t>母抱测量</a:t>
            </a:r>
            <a:endParaRPr lang="zh-CN" altLang="en-US" sz="2400" dirty="0">
              <a:latin typeface="Verdana" panose="020B0604030504040204" pitchFamily="34" charset="0"/>
              <a:ea typeface="华文中宋" pitchFamily="2" charset="-122"/>
              <a:sym typeface="Arial" panose="020B0604020202020204" pitchFamily="34" charset="0"/>
            </a:endParaRPr>
          </a:p>
        </p:txBody>
      </p:sp>
      <p:sp>
        <p:nvSpPr>
          <p:cNvPr id="196611" name="文本占位符 196610"/>
          <p:cNvSpPr>
            <a:spLocks noGrp="1"/>
          </p:cNvSpPr>
          <p:nvPr/>
        </p:nvSpPr>
        <p:spPr>
          <a:xfrm>
            <a:off x="1066800" y="981075"/>
            <a:ext cx="7772400" cy="52355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5720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430" lvl="1" indent="-4559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33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23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b="1" dirty="0">
                <a:solidFill>
                  <a:srgbClr val="001010"/>
                </a:solidFill>
              </a:rPr>
              <a:t>测量方法：晨起空腹排尿以后称量。</a:t>
            </a:r>
            <a:endParaRPr lang="zh-CN" altLang="en-US" b="1" dirty="0">
              <a:solidFill>
                <a:srgbClr val="001010"/>
              </a:solidFill>
            </a:endParaRPr>
          </a:p>
          <a:p>
            <a:pPr>
              <a:buNone/>
            </a:pPr>
            <a:endParaRPr lang="zh-CN" altLang="en-US" b="1" dirty="0">
              <a:solidFill>
                <a:srgbClr val="00101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文本占位符 26626"/>
          <p:cNvSpPr>
            <a:spLocks noGrp="1"/>
          </p:cNvSpPr>
          <p:nvPr/>
        </p:nvSpPr>
        <p:spPr>
          <a:xfrm>
            <a:off x="539750" y="836613"/>
            <a:ext cx="8280400" cy="53355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5720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430" lvl="1" indent="-4559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33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23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1010"/>
                </a:solidFill>
              </a:rPr>
              <a:t>（二） 身高（长</a:t>
            </a:r>
            <a:r>
              <a:rPr lang="zh-CN" altLang="en-US" b="1" dirty="0">
                <a:solidFill>
                  <a:srgbClr val="001010"/>
                </a:solidFill>
              </a:rPr>
              <a:t>）：头顶至足底的</a:t>
            </a:r>
            <a:r>
              <a:rPr lang="zh-CN" altLang="en-US" b="1" i="1" dirty="0">
                <a:solidFill>
                  <a:srgbClr val="001010"/>
                </a:solidFill>
              </a:rPr>
              <a:t>垂直</a:t>
            </a:r>
            <a:r>
              <a:rPr lang="zh-CN" altLang="en-US" b="1" dirty="0">
                <a:solidFill>
                  <a:srgbClr val="001010"/>
                </a:solidFill>
              </a:rPr>
              <a:t>长度。</a:t>
            </a:r>
            <a:endParaRPr lang="zh-CN" altLang="en-US" b="1" dirty="0">
              <a:solidFill>
                <a:srgbClr val="00101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b="1" dirty="0">
                <a:solidFill>
                  <a:srgbClr val="001010"/>
                </a:solidFill>
              </a:rPr>
              <a:t>                反应骨骼发育的重要指标</a:t>
            </a:r>
            <a:endParaRPr lang="zh-CN" altLang="en-US" sz="2400" b="1" dirty="0">
              <a:solidFill>
                <a:srgbClr val="00101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400" b="1" dirty="0">
                <a:solidFill>
                  <a:srgbClr val="001010"/>
                </a:solidFill>
              </a:rPr>
              <a:t>       出生   </a:t>
            </a:r>
            <a:r>
              <a:rPr lang="en-US" altLang="zh-CN" sz="2400" b="1">
                <a:solidFill>
                  <a:srgbClr val="001010"/>
                </a:solidFill>
              </a:rPr>
              <a:t>50cm   </a:t>
            </a:r>
            <a:r>
              <a:rPr lang="en-US" altLang="zh-CN" sz="2400" b="1" dirty="0">
                <a:solidFill>
                  <a:srgbClr val="001010"/>
                </a:solidFill>
              </a:rPr>
              <a:t>1  </a:t>
            </a:r>
            <a:r>
              <a:rPr lang="zh-CN" altLang="en-US" sz="2400" b="1" dirty="0">
                <a:solidFill>
                  <a:srgbClr val="001010"/>
                </a:solidFill>
              </a:rPr>
              <a:t>岁   </a:t>
            </a:r>
            <a:r>
              <a:rPr lang="en-US" altLang="zh-CN" sz="2400" b="1">
                <a:solidFill>
                  <a:srgbClr val="001010"/>
                </a:solidFill>
              </a:rPr>
              <a:t>75cm  </a:t>
            </a:r>
            <a:r>
              <a:rPr lang="zh-CN" altLang="zh-CN" sz="2400" b="1" dirty="0">
                <a:solidFill>
                  <a:srgbClr val="001010"/>
                </a:solidFill>
              </a:rPr>
              <a:t>2  岁   85</a:t>
            </a:r>
            <a:r>
              <a:rPr lang="en-US" altLang="zh-CN" sz="2400" b="1">
                <a:solidFill>
                  <a:srgbClr val="001010"/>
                </a:solidFill>
              </a:rPr>
              <a:t>cm</a:t>
            </a:r>
            <a:endParaRPr lang="en-US" altLang="zh-CN" sz="2400" b="1">
              <a:solidFill>
                <a:srgbClr val="00101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400" b="1" dirty="0">
                <a:solidFill>
                  <a:srgbClr val="001010"/>
                </a:solidFill>
              </a:rPr>
              <a:t>               2-12</a:t>
            </a:r>
            <a:r>
              <a:rPr lang="zh-CN" altLang="en-US" sz="2400" b="1" dirty="0">
                <a:solidFill>
                  <a:srgbClr val="001010"/>
                </a:solidFill>
              </a:rPr>
              <a:t>岁    年龄</a:t>
            </a:r>
            <a:r>
              <a:rPr lang="en-US" altLang="zh-CN" sz="2400" b="1" dirty="0">
                <a:solidFill>
                  <a:srgbClr val="001010"/>
                </a:solidFill>
              </a:rPr>
              <a:t>×7</a:t>
            </a:r>
            <a:r>
              <a:rPr lang="zh-CN" altLang="en-US" sz="2400" b="1" dirty="0">
                <a:solidFill>
                  <a:srgbClr val="001010"/>
                </a:solidFill>
              </a:rPr>
              <a:t>＋</a:t>
            </a:r>
            <a:r>
              <a:rPr lang="en-US" altLang="zh-CN" sz="2400" b="1" dirty="0">
                <a:solidFill>
                  <a:srgbClr val="001010"/>
                </a:solidFill>
              </a:rPr>
              <a:t>75</a:t>
            </a:r>
            <a:r>
              <a:rPr lang="zh-CN" altLang="en-US" sz="2400" b="1" dirty="0">
                <a:solidFill>
                  <a:srgbClr val="001010"/>
                </a:solidFill>
              </a:rPr>
              <a:t>（</a:t>
            </a:r>
            <a:r>
              <a:rPr lang="en-US" altLang="zh-CN" sz="2400" b="1" dirty="0">
                <a:solidFill>
                  <a:srgbClr val="001010"/>
                </a:solidFill>
              </a:rPr>
              <a:t>cm</a:t>
            </a:r>
            <a:r>
              <a:rPr lang="zh-CN" altLang="en-US" sz="2400" b="1" dirty="0">
                <a:solidFill>
                  <a:srgbClr val="001010"/>
                </a:solidFill>
              </a:rPr>
              <a:t>）</a:t>
            </a:r>
            <a:endParaRPr lang="zh-CN" altLang="en-US" sz="2400" b="1" dirty="0">
              <a:solidFill>
                <a:srgbClr val="00101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zh-CN" altLang="en-US" sz="2400" b="1" dirty="0">
              <a:solidFill>
                <a:srgbClr val="001010"/>
              </a:solidFill>
            </a:endParaRPr>
          </a:p>
        </p:txBody>
      </p:sp>
      <p:pic>
        <p:nvPicPr>
          <p:cNvPr id="41986" name="图片 41985" descr="p10"/>
          <p:cNvPicPr>
            <a:picLocks noChangeAspect="1"/>
          </p:cNvPicPr>
          <p:nvPr/>
        </p:nvPicPr>
        <p:blipFill>
          <a:blip r:embed="rId1">
            <a:lum bright="17999" contrast="18000"/>
          </a:blip>
          <a:srcRect l="3529" t="6065" r="4706" b="4970"/>
          <a:stretch>
            <a:fillRect/>
          </a:stretch>
        </p:blipFill>
        <p:spPr>
          <a:xfrm>
            <a:off x="239395" y="2625090"/>
            <a:ext cx="7557770" cy="35471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21715" y="1335405"/>
            <a:ext cx="7101205" cy="20275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sym typeface="+mn-ea"/>
              </a:rPr>
              <a:t>〖测量方法〗</a:t>
            </a:r>
            <a:r>
              <a:rPr lang="en-US" altLang="zh-CN" sz="2800" b="1" dirty="0">
                <a:solidFill>
                  <a:srgbClr val="00101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001010"/>
                </a:solidFill>
                <a:sym typeface="+mn-ea"/>
              </a:rPr>
              <a:t>岁以内采用卧位，</a:t>
            </a:r>
            <a:r>
              <a:rPr lang="en-US" altLang="zh-CN" sz="2800" b="1" dirty="0">
                <a:solidFill>
                  <a:srgbClr val="00101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001010"/>
                </a:solidFill>
                <a:sym typeface="+mn-ea"/>
              </a:rPr>
              <a:t>岁以上采用立位。要求足跟、臀、两肩、枕后同时紧靠立柱。 </a:t>
            </a:r>
            <a:endParaRPr lang="zh-CN" altLang="en-US" sz="2800" b="1">
              <a:solidFill>
                <a:srgbClr val="00101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sym typeface="+mn-ea"/>
              </a:rPr>
              <a:t>坐高：头顶至坐骨结节</a:t>
            </a:r>
            <a:endParaRPr lang="zh-CN" altLang="en-US" sz="2800" b="1" dirty="0">
              <a:solidFill>
                <a:srgbClr val="00101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sym typeface="+mn-ea"/>
              </a:rPr>
              <a:t>指距：两上肢水平伸展时两中指间距离</a:t>
            </a:r>
            <a:endParaRPr lang="zh-CN" altLang="en-US" sz="2800"/>
          </a:p>
        </p:txBody>
      </p:sp>
      <p:grpSp>
        <p:nvGrpSpPr>
          <p:cNvPr id="27652" name="Group 4"/>
          <p:cNvGrpSpPr>
            <a:grpSpLocks noChangeAspect="1"/>
          </p:cNvGrpSpPr>
          <p:nvPr/>
        </p:nvGrpSpPr>
        <p:grpSpPr>
          <a:xfrm>
            <a:off x="1323975" y="3429000"/>
            <a:ext cx="6120130" cy="2768600"/>
            <a:chOff x="0" y="0"/>
            <a:chExt cx="3232" cy="1744"/>
          </a:xfrm>
        </p:grpSpPr>
        <p:pic>
          <p:nvPicPr>
            <p:cNvPr id="27653" name="Picture 5" descr="测身长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132" cy="17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4" name="Picture 6" descr="测身高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6" y="0"/>
              <a:ext cx="1026" cy="172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1" name="文本占位符 68610"/>
          <p:cNvSpPr>
            <a:spLocks noGrp="1"/>
          </p:cNvSpPr>
          <p:nvPr/>
        </p:nvSpPr>
        <p:spPr>
          <a:xfrm>
            <a:off x="450215" y="1465580"/>
            <a:ext cx="4437380" cy="515493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5720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430" lvl="1" indent="-4559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33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23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</a:rPr>
              <a:t>（三</a:t>
            </a:r>
            <a:r>
              <a:rPr lang="zh-CN" altLang="en-US" sz="2800" b="1" dirty="0">
                <a:solidFill>
                  <a:srgbClr val="001010"/>
                </a:solidFill>
              </a:rPr>
              <a:t>）</a:t>
            </a:r>
            <a:r>
              <a:rPr lang="zh-CN" altLang="en-US" sz="2400" b="1" dirty="0">
                <a:solidFill>
                  <a:srgbClr val="001010"/>
                </a:solidFill>
              </a:rPr>
              <a:t>囟门 </a:t>
            </a:r>
            <a:endParaRPr lang="zh-CN" altLang="en-US" sz="24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</a:rPr>
              <a:t>前囟测量菱形对边中点连线</a:t>
            </a:r>
            <a:r>
              <a:rPr lang="zh-CN" altLang="en-US" sz="2800" dirty="0">
                <a:solidFill>
                  <a:srgbClr val="001010"/>
                </a:solidFill>
              </a:rPr>
              <a:t> 的长度</a:t>
            </a:r>
            <a:endParaRPr lang="zh-CN" altLang="en-US" sz="24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001010"/>
                </a:solidFill>
              </a:rPr>
              <a:t>　前囟       </a:t>
            </a:r>
            <a:r>
              <a:rPr lang="en-US" altLang="zh-CN" sz="2400" b="1" dirty="0">
                <a:solidFill>
                  <a:srgbClr val="001010"/>
                </a:solidFill>
              </a:rPr>
              <a:t>1</a:t>
            </a:r>
            <a:r>
              <a:rPr lang="zh-CN" altLang="en-US" sz="2400" b="1" dirty="0">
                <a:solidFill>
                  <a:srgbClr val="001010"/>
                </a:solidFill>
              </a:rPr>
              <a:t>－</a:t>
            </a:r>
            <a:r>
              <a:rPr lang="en-US" altLang="zh-CN" sz="2400" b="1" dirty="0">
                <a:solidFill>
                  <a:srgbClr val="001010"/>
                </a:solidFill>
              </a:rPr>
              <a:t>1.5</a:t>
            </a:r>
            <a:r>
              <a:rPr lang="zh-CN" altLang="en-US" sz="2400" b="1" dirty="0">
                <a:solidFill>
                  <a:srgbClr val="001010"/>
                </a:solidFill>
              </a:rPr>
              <a:t>岁闭</a:t>
            </a:r>
            <a:endParaRPr lang="zh-CN" altLang="en-US" sz="24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001010"/>
                </a:solidFill>
              </a:rPr>
              <a:t>　后囟       出生闭</a:t>
            </a:r>
            <a:endParaRPr lang="zh-CN" altLang="en-US" sz="24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001010"/>
                </a:solidFill>
              </a:rPr>
              <a:t>意义：早闭 </a:t>
            </a:r>
            <a:endParaRPr lang="zh-CN" altLang="en-US" sz="24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001010"/>
                </a:solidFill>
              </a:rPr>
              <a:t>            迟闭 </a:t>
            </a:r>
            <a:endParaRPr lang="zh-CN" altLang="en-US" sz="24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001010"/>
                </a:solidFill>
              </a:rPr>
              <a:t>            囟陷 　</a:t>
            </a:r>
            <a:endParaRPr lang="zh-CN" altLang="en-US" sz="24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001010"/>
                </a:solidFill>
              </a:rPr>
              <a:t>            囟填（或隆起）　</a:t>
            </a:r>
            <a:endParaRPr lang="zh-CN" altLang="en-US" sz="2400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</a:rPr>
              <a:t>骨缝： </a:t>
            </a:r>
            <a:r>
              <a:rPr lang="en-US" altLang="zh-CN" sz="2400" b="1" dirty="0">
                <a:solidFill>
                  <a:srgbClr val="001010"/>
                </a:solidFill>
              </a:rPr>
              <a:t>3</a:t>
            </a:r>
            <a:r>
              <a:rPr lang="zh-CN" altLang="en-US" sz="2400" b="1" dirty="0">
                <a:solidFill>
                  <a:srgbClr val="001010"/>
                </a:solidFill>
              </a:rPr>
              <a:t>－</a:t>
            </a:r>
            <a:r>
              <a:rPr lang="en-US" altLang="zh-CN" sz="2400" b="1" dirty="0">
                <a:solidFill>
                  <a:srgbClr val="001010"/>
                </a:solidFill>
              </a:rPr>
              <a:t>4</a:t>
            </a:r>
            <a:r>
              <a:rPr lang="zh-CN" altLang="en-US" sz="2400" b="1" dirty="0">
                <a:solidFill>
                  <a:srgbClr val="001010"/>
                </a:solidFill>
              </a:rPr>
              <a:t>个月闭</a:t>
            </a:r>
            <a:r>
              <a:rPr lang="zh-CN" altLang="en-US" sz="2800" b="1" dirty="0">
                <a:solidFill>
                  <a:srgbClr val="001010"/>
                </a:solidFill>
              </a:rPr>
              <a:t> </a:t>
            </a:r>
            <a:endParaRPr lang="zh-CN" altLang="en-US" sz="2800" b="1" dirty="0">
              <a:solidFill>
                <a:srgbClr val="001010"/>
              </a:solidFill>
            </a:endParaRPr>
          </a:p>
        </p:txBody>
      </p:sp>
      <p:pic>
        <p:nvPicPr>
          <p:cNvPr id="68612" name="复件 王1.MPG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lum bright="17999" contrast="30000"/>
          </a:blip>
          <a:srcRect l="3226" t="1971" r="3226"/>
          <a:stretch>
            <a:fillRect/>
          </a:stretch>
        </p:blipFill>
        <p:spPr>
          <a:xfrm>
            <a:off x="5499735" y="627380"/>
            <a:ext cx="3475990" cy="4273550"/>
          </a:xfrm>
          <a:prstGeom prst="rect">
            <a:avLst/>
          </a:prstGeom>
          <a:noFill/>
          <a:ln w="57150">
            <a:solidFill>
              <a:srgbClr val="FFFF00"/>
            </a:solidFill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7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charRg st="7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24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8611">
                                            <p:txEl>
                                              <p:charRg st="24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42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8611">
                                            <p:txEl>
                                              <p:charRg st="42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56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63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79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96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117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8611">
                                            <p:txEl>
                                              <p:charRg st="117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86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1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文本占位符 27650"/>
          <p:cNvSpPr>
            <a:spLocks noGrp="1"/>
          </p:cNvSpPr>
          <p:nvPr/>
        </p:nvSpPr>
        <p:spPr>
          <a:xfrm>
            <a:off x="612140" y="1283335"/>
            <a:ext cx="7920038" cy="5638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5720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430" lvl="1" indent="-4559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33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23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</a:rPr>
              <a:t>（四）  头围</a:t>
            </a:r>
            <a:r>
              <a:rPr lang="zh-CN" altLang="en-US" sz="2800" dirty="0">
                <a:solidFill>
                  <a:srgbClr val="001010"/>
                </a:solidFill>
              </a:rPr>
              <a:t>：从眉弓上缘经枕骨结节绕头一周的长度。</a:t>
            </a:r>
            <a:endParaRPr lang="zh-CN" altLang="en-US" sz="2800" dirty="0">
              <a:solidFill>
                <a:srgbClr val="00101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dirty="0">
                <a:solidFill>
                  <a:srgbClr val="001010"/>
                </a:solidFill>
              </a:rPr>
              <a:t>               </a:t>
            </a:r>
            <a:r>
              <a:rPr lang="zh-CN" altLang="en-US" sz="2800" b="1" dirty="0">
                <a:solidFill>
                  <a:srgbClr val="001010"/>
                </a:solidFill>
              </a:rPr>
              <a:t>反映脑及颅骨发育</a:t>
            </a:r>
            <a:endParaRPr lang="zh-CN" altLang="en-US" sz="2800" b="1" dirty="0">
              <a:solidFill>
                <a:srgbClr val="00101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</a:rPr>
              <a:t>　                                            出生    </a:t>
            </a:r>
            <a:r>
              <a:rPr lang="en-US" altLang="zh-CN" sz="2800" b="1">
                <a:solidFill>
                  <a:srgbClr val="001010"/>
                </a:solidFill>
              </a:rPr>
              <a:t>34cm   </a:t>
            </a:r>
            <a:endParaRPr lang="en-US" altLang="zh-CN" sz="2800" b="1">
              <a:solidFill>
                <a:srgbClr val="00101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</a:rPr>
              <a:t>　                                            </a:t>
            </a:r>
            <a:r>
              <a:rPr lang="en-US" altLang="zh-CN" sz="2800" b="1" dirty="0">
                <a:solidFill>
                  <a:srgbClr val="001010"/>
                </a:solidFill>
              </a:rPr>
              <a:t>1</a:t>
            </a:r>
            <a:r>
              <a:rPr lang="zh-CN" altLang="en-US" sz="2800" b="1" dirty="0">
                <a:solidFill>
                  <a:srgbClr val="001010"/>
                </a:solidFill>
              </a:rPr>
              <a:t>岁     </a:t>
            </a:r>
            <a:r>
              <a:rPr lang="en-US" altLang="zh-CN" sz="2800" b="1">
                <a:solidFill>
                  <a:srgbClr val="001010"/>
                </a:solidFill>
              </a:rPr>
              <a:t>46cm</a:t>
            </a:r>
            <a:endParaRPr lang="en-US" altLang="zh-CN" sz="2800" b="1">
              <a:solidFill>
                <a:srgbClr val="00101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</a:rPr>
              <a:t>　                                            </a:t>
            </a:r>
            <a:r>
              <a:rPr lang="zh-CN" altLang="zh-CN" sz="2800" b="1" dirty="0">
                <a:solidFill>
                  <a:srgbClr val="001010"/>
                </a:solidFill>
              </a:rPr>
              <a:t>2岁   </a:t>
            </a:r>
            <a:r>
              <a:rPr lang="zh-CN" altLang="en-US" sz="2800" b="1" dirty="0">
                <a:solidFill>
                  <a:srgbClr val="001010"/>
                </a:solidFill>
              </a:rPr>
              <a:t>  </a:t>
            </a:r>
            <a:r>
              <a:rPr lang="zh-CN" altLang="zh-CN" sz="2800" b="1" dirty="0">
                <a:solidFill>
                  <a:srgbClr val="001010"/>
                </a:solidFill>
              </a:rPr>
              <a:t>48</a:t>
            </a:r>
            <a:r>
              <a:rPr lang="en-US" altLang="zh-CN" sz="2800" b="1">
                <a:solidFill>
                  <a:srgbClr val="001010"/>
                </a:solidFill>
              </a:rPr>
              <a:t>cm   </a:t>
            </a:r>
            <a:endParaRPr lang="en-US" altLang="zh-CN" sz="2800" b="1">
              <a:solidFill>
                <a:srgbClr val="00101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</a:rPr>
              <a:t>　                                            </a:t>
            </a:r>
            <a:r>
              <a:rPr lang="en-US" altLang="zh-CN" sz="2800" b="1" dirty="0">
                <a:solidFill>
                  <a:srgbClr val="001010"/>
                </a:solidFill>
              </a:rPr>
              <a:t>5</a:t>
            </a:r>
            <a:r>
              <a:rPr lang="zh-CN" altLang="en-US" sz="2800" b="1" dirty="0">
                <a:solidFill>
                  <a:srgbClr val="001010"/>
                </a:solidFill>
              </a:rPr>
              <a:t>岁     </a:t>
            </a:r>
            <a:r>
              <a:rPr lang="en-US" altLang="zh-CN" sz="2800" b="1">
                <a:solidFill>
                  <a:srgbClr val="001010"/>
                </a:solidFill>
              </a:rPr>
              <a:t>50cm</a:t>
            </a:r>
            <a:endParaRPr lang="en-US" altLang="zh-CN" sz="2800" b="1">
              <a:solidFill>
                <a:srgbClr val="00101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b="1" dirty="0"/>
              <a:t>　</a:t>
            </a:r>
            <a:r>
              <a:rPr lang="zh-CN" altLang="en-US" sz="2800" b="1" dirty="0">
                <a:solidFill>
                  <a:srgbClr val="F24406"/>
                </a:solidFill>
              </a:rPr>
              <a:t>过大</a:t>
            </a:r>
            <a:r>
              <a:rPr lang="zh-CN" altLang="en-US" sz="2800" b="1" dirty="0"/>
              <a:t>  </a:t>
            </a:r>
            <a:r>
              <a:rPr lang="zh-CN" altLang="en-US" sz="2800" b="1" dirty="0">
                <a:solidFill>
                  <a:srgbClr val="001010"/>
                </a:solidFill>
              </a:rPr>
              <a:t>脑积水、佝偻病</a:t>
            </a:r>
            <a:endParaRPr lang="zh-CN" altLang="en-US" sz="2800" b="1">
              <a:solidFill>
                <a:srgbClr val="00101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800" b="1" dirty="0"/>
              <a:t>　</a:t>
            </a:r>
            <a:r>
              <a:rPr lang="zh-CN" altLang="en-US" sz="2800" b="1" dirty="0">
                <a:solidFill>
                  <a:srgbClr val="F24406"/>
                </a:solidFill>
              </a:rPr>
              <a:t>过小 </a:t>
            </a:r>
            <a:r>
              <a:rPr lang="zh-CN" altLang="en-US" sz="2800" b="1" dirty="0"/>
              <a:t> </a:t>
            </a:r>
            <a:r>
              <a:rPr lang="zh-CN" altLang="en-US" sz="2800" b="1" dirty="0">
                <a:solidFill>
                  <a:srgbClr val="001010"/>
                </a:solidFill>
              </a:rPr>
              <a:t>脑发育不良、小头畸形</a:t>
            </a:r>
            <a:r>
              <a:rPr lang="zh-CN" altLang="en-US" sz="2800"/>
              <a:t>        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27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51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7651">
                                            <p:txEl>
                                              <p:charRg st="51" end="1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110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charRg st="110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167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charRg st="167" end="2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227" end="2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charRg st="227" end="2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284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297" end="3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6" name="文本框 49155"/>
          <p:cNvSpPr txBox="1"/>
          <p:nvPr/>
        </p:nvSpPr>
        <p:spPr>
          <a:xfrm>
            <a:off x="827088" y="1268413"/>
            <a:ext cx="7921625" cy="31076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001010"/>
                </a:solidFill>
                <a:latin typeface="Times New Roman" panose="02020603050405020304" pitchFamily="18" charset="0"/>
              </a:rPr>
              <a:t>（五）胸围</a:t>
            </a:r>
            <a:endParaRPr lang="zh-CN" altLang="en-US" sz="2800" b="1" dirty="0">
              <a:solidFill>
                <a:srgbClr val="001010"/>
              </a:solidFill>
              <a:latin typeface="Times New Roman" panose="02020603050405020304" pitchFamily="18" charset="0"/>
            </a:endParaRPr>
          </a:p>
          <a:p>
            <a:pPr marL="0" lvl="1" eaLnBrk="1" hangingPunct="1"/>
            <a:r>
              <a:rPr lang="zh-CN" altLang="en-US" sz="2800" b="1" dirty="0">
                <a:solidFill>
                  <a:srgbClr val="001010"/>
                </a:solidFill>
                <a:latin typeface="Times New Roman" panose="02020603050405020304" pitchFamily="18" charset="0"/>
              </a:rPr>
              <a:t>           </a:t>
            </a:r>
            <a:r>
              <a:rPr lang="zh-CN" altLang="en-US" sz="2800" b="1" dirty="0">
                <a:latin typeface="华文中宋" pitchFamily="2" charset="-122"/>
                <a:ea typeface="华文中宋" pitchFamily="2" charset="-122"/>
                <a:sym typeface="+mn-ea"/>
              </a:rPr>
              <a:t>乳头下缘水平绕胸一周的长度为胸围</a:t>
            </a:r>
            <a:endParaRPr lang="zh-CN" altLang="en-US" sz="2800" b="1" dirty="0">
              <a:latin typeface="华文中宋" pitchFamily="2" charset="-122"/>
              <a:ea typeface="华文中宋" pitchFamily="2" charset="-122"/>
            </a:endParaRPr>
          </a:p>
          <a:p>
            <a:pPr eaLnBrk="1" hangingPunct="1"/>
            <a:r>
              <a:rPr lang="zh-CN" altLang="en-US" sz="2800" b="1" dirty="0">
                <a:solidFill>
                  <a:srgbClr val="001010"/>
                </a:solidFill>
                <a:latin typeface="Times New Roman" panose="02020603050405020304" pitchFamily="18" charset="0"/>
              </a:rPr>
              <a:t>      </a:t>
            </a:r>
            <a:endParaRPr lang="zh-CN" altLang="en-US" sz="2800" b="1" dirty="0">
              <a:solidFill>
                <a:srgbClr val="00101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zh-CN" altLang="en-US" sz="2800" b="1" dirty="0">
                <a:solidFill>
                  <a:srgbClr val="001010"/>
                </a:solidFill>
                <a:latin typeface="Times New Roman" panose="02020603050405020304" pitchFamily="18" charset="0"/>
              </a:rPr>
              <a:t>                 出生   </a:t>
            </a:r>
            <a:r>
              <a:rPr lang="en-US" altLang="zh-CN" sz="2800" b="1">
                <a:solidFill>
                  <a:srgbClr val="001010"/>
                </a:solidFill>
                <a:latin typeface="Times New Roman" panose="02020603050405020304" pitchFamily="18" charset="0"/>
              </a:rPr>
              <a:t>32cm   </a:t>
            </a:r>
            <a:endParaRPr lang="en-US" altLang="zh-CN" sz="2800" b="1">
              <a:solidFill>
                <a:srgbClr val="00101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dirty="0">
                <a:solidFill>
                  <a:srgbClr val="001010"/>
                </a:solidFill>
                <a:latin typeface="Times New Roman" panose="02020603050405020304" pitchFamily="18" charset="0"/>
              </a:rPr>
              <a:t>                  1</a:t>
            </a:r>
            <a:r>
              <a:rPr lang="zh-CN" altLang="en-US" sz="2800" b="1" dirty="0">
                <a:solidFill>
                  <a:srgbClr val="001010"/>
                </a:solidFill>
                <a:latin typeface="Times New Roman" panose="02020603050405020304" pitchFamily="18" charset="0"/>
              </a:rPr>
              <a:t>岁    </a:t>
            </a:r>
            <a:r>
              <a:rPr lang="en-US" altLang="zh-CN" sz="2800" b="1">
                <a:solidFill>
                  <a:srgbClr val="001010"/>
                </a:solidFill>
                <a:latin typeface="Times New Roman" panose="02020603050405020304" pitchFamily="18" charset="0"/>
              </a:rPr>
              <a:t>46cm</a:t>
            </a:r>
            <a:endParaRPr lang="en-US" altLang="zh-CN" sz="2800" b="1">
              <a:solidFill>
                <a:srgbClr val="00101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dirty="0">
                <a:solidFill>
                  <a:srgbClr val="001010"/>
                </a:solidFill>
                <a:latin typeface="Times New Roman" panose="02020603050405020304" pitchFamily="18" charset="0"/>
              </a:rPr>
              <a:t>                 </a:t>
            </a:r>
            <a:r>
              <a:rPr lang="zh-CN" altLang="en-US" sz="2800" b="1" dirty="0">
                <a:solidFill>
                  <a:srgbClr val="001010"/>
                </a:solidFill>
                <a:latin typeface="Times New Roman" panose="02020603050405020304" pitchFamily="18" charset="0"/>
              </a:rPr>
              <a:t>头、胸围交叉时间约</a:t>
            </a:r>
            <a:r>
              <a:rPr lang="en-US" altLang="zh-CN" sz="2800" b="1" dirty="0">
                <a:solidFill>
                  <a:srgbClr val="001010"/>
                </a:solidFill>
                <a:latin typeface="Times New Roman" panose="02020603050405020304" pitchFamily="18" charset="0"/>
              </a:rPr>
              <a:t>1-1.5</a:t>
            </a:r>
            <a:r>
              <a:rPr lang="zh-CN" altLang="en-US" sz="2800" b="1" dirty="0">
                <a:solidFill>
                  <a:srgbClr val="001010"/>
                </a:solidFill>
                <a:latin typeface="Times New Roman" panose="02020603050405020304" pitchFamily="18" charset="0"/>
              </a:rPr>
              <a:t>岁</a:t>
            </a:r>
            <a:endParaRPr lang="zh-CN" altLang="en-US" sz="2800" b="1" dirty="0">
              <a:solidFill>
                <a:srgbClr val="00101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zh-CN" altLang="en-US" sz="2800" b="1" dirty="0">
              <a:solidFill>
                <a:srgbClr val="00101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charRg st="21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charRg st="6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9156">
                                            <p:txEl>
                                              <p:charRg st="6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915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9156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91615" y="889000"/>
            <a:ext cx="725297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ea typeface="仿宋" panose="02010609060101010101" charset="-122"/>
                <a:sym typeface="+mn-ea"/>
              </a:rPr>
              <a:t>第一节 小儿年龄分期</a:t>
            </a:r>
            <a:endParaRPr lang="zh-CN" altLang="en-US" sz="2800" b="1" dirty="0">
              <a:solidFill>
                <a:srgbClr val="001010"/>
              </a:solidFill>
              <a:ea typeface="仿宋" panose="02010609060101010101" charset="-122"/>
              <a:sym typeface="+mn-ea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ea typeface="仿宋" panose="02010609060101010101" charset="-122"/>
                <a:sym typeface="+mn-ea"/>
              </a:rPr>
              <a:t>（一）胎儿期　</a:t>
            </a:r>
            <a:endParaRPr lang="zh-CN" altLang="en-US" sz="2800" b="1" dirty="0">
              <a:solidFill>
                <a:srgbClr val="001010"/>
              </a:solidFill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ea typeface="仿宋" panose="02010609060101010101" charset="-122"/>
                <a:sym typeface="+mn-ea"/>
              </a:rPr>
              <a:t>　</a:t>
            </a:r>
            <a:r>
              <a:rPr lang="zh-CN" altLang="en-US" sz="2800" b="1" dirty="0">
                <a:solidFill>
                  <a:srgbClr val="F24406"/>
                </a:solidFill>
                <a:ea typeface="仿宋" panose="02010609060101010101" charset="-122"/>
                <a:sym typeface="+mn-ea"/>
              </a:rPr>
              <a:t>起：受精卵形成</a:t>
            </a:r>
            <a:endParaRPr lang="zh-CN" altLang="en-US" sz="2800" b="1" dirty="0">
              <a:solidFill>
                <a:srgbClr val="F24406"/>
              </a:solidFill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24406"/>
                </a:solidFill>
                <a:ea typeface="仿宋" panose="02010609060101010101" charset="-122"/>
                <a:sym typeface="+mn-ea"/>
              </a:rPr>
              <a:t>　止：小儿出生</a:t>
            </a:r>
            <a:endParaRPr lang="en-US" altLang="zh-CN" sz="2800" b="1" dirty="0">
              <a:solidFill>
                <a:srgbClr val="F24406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特点：１、完全寄生式生活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　　　２、胚胎期受有害因素影响，可致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          胎儿器官发育受阻　　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疾病：流产、死胎、早产、畸形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保健：保护母亲就是保护胎儿</a:t>
            </a:r>
            <a:endParaRPr lang="zh-CN" altLang="en-US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7" name="Rectangle 3"/>
          <p:cNvSpPr>
            <a:spLocks noGrp="1"/>
          </p:cNvSpPr>
          <p:nvPr/>
        </p:nvSpPr>
        <p:spPr>
          <a:xfrm>
            <a:off x="1217295" y="88900"/>
            <a:ext cx="8154035" cy="561911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5000"/>
              </a:lnSpc>
              <a:buNone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（六）牙齿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  <a:p>
            <a:pPr lvl="1" eaLnBrk="1">
              <a:lnSpc>
                <a:spcPct val="125000"/>
              </a:lnSpc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牙齿可分为乳牙及恒牙两种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  <a:p>
            <a:pPr lvl="1" eaLnBrk="1">
              <a:lnSpc>
                <a:spcPct val="125000"/>
              </a:lnSpc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约自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6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个月起（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10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个月）乳牙开始萌出，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12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个月尚未出牙可视为异常，最晚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岁半出齐（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20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个）。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岁以内乳牙的数目约为月龄减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6</a:t>
            </a:r>
            <a:endParaRPr lang="en-US" altLang="zh-CN" sz="2000" b="1" dirty="0">
              <a:latin typeface="华文中宋" pitchFamily="2" charset="-122"/>
              <a:ea typeface="华文中宋" pitchFamily="2" charset="-122"/>
            </a:endParaRPr>
          </a:p>
          <a:p>
            <a:pPr lvl="1" eaLnBrk="1">
              <a:lnSpc>
                <a:spcPct val="125000"/>
              </a:lnSpc>
            </a:pP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6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岁乳牙开始脱落换恒牙。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12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岁萌出第二恒磨牙，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17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18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岁萌出第三恒磨牙（智齿），共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28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32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个。也有终身第三恒磨牙不萌出者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97636" name="图片 197635" descr="ya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395" y="4268470"/>
            <a:ext cx="4352925" cy="23729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1" name="Rectangle 3"/>
          <p:cNvSpPr>
            <a:spLocks noGrp="1"/>
          </p:cNvSpPr>
          <p:nvPr/>
        </p:nvSpPr>
        <p:spPr>
          <a:xfrm>
            <a:off x="457200" y="991870"/>
            <a:ext cx="8229600" cy="533273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5000"/>
              </a:lnSpc>
              <a:buNone/>
            </a:pPr>
            <a:r>
              <a:rPr lang="zh-CN" altLang="en-US" b="0" dirty="0"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一、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  <a:sym typeface="Arial" panose="020B0604020202020204" pitchFamily="34" charset="0"/>
              </a:rPr>
              <a:t>体温、脉搏、呼吸与血压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 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15000"/>
              </a:lnSpc>
              <a:buNone/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（一）体温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  <a:p>
            <a:pPr lvl="1">
              <a:lnSpc>
                <a:spcPct val="115000"/>
              </a:lnSpc>
            </a:pP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一般腋温正常值为</a:t>
            </a:r>
            <a:r>
              <a:rPr lang="en-US" altLang="zh-CN" sz="2200" b="1" dirty="0">
                <a:latin typeface="华文中宋" pitchFamily="2" charset="-122"/>
                <a:ea typeface="华文中宋" pitchFamily="2" charset="-122"/>
              </a:rPr>
              <a:t>36</a:t>
            </a: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200" b="1" dirty="0">
                <a:latin typeface="华文中宋" pitchFamily="2" charset="-122"/>
                <a:ea typeface="华文中宋" pitchFamily="2" charset="-122"/>
              </a:rPr>
              <a:t>37℃</a:t>
            </a: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，早晨低，下午稍高，但波动范围不超过</a:t>
            </a:r>
            <a:r>
              <a:rPr lang="en-US" altLang="zh-CN" sz="2200" b="1" dirty="0">
                <a:latin typeface="华文中宋" pitchFamily="2" charset="-122"/>
                <a:ea typeface="华文中宋" pitchFamily="2" charset="-122"/>
              </a:rPr>
              <a:t>1℃</a:t>
            </a: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。春秋冬三季平均值上午</a:t>
            </a:r>
            <a:r>
              <a:rPr lang="en-US" altLang="zh-CN" sz="2200" b="1" dirty="0">
                <a:latin typeface="华文中宋" pitchFamily="2" charset="-122"/>
                <a:ea typeface="华文中宋" pitchFamily="2" charset="-122"/>
              </a:rPr>
              <a:t>36.6℃</a:t>
            </a: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，下午</a:t>
            </a:r>
            <a:r>
              <a:rPr lang="en-US" altLang="zh-CN" sz="2200" b="1" dirty="0">
                <a:latin typeface="华文中宋" pitchFamily="2" charset="-122"/>
                <a:ea typeface="华文中宋" pitchFamily="2" charset="-122"/>
              </a:rPr>
              <a:t>36.7℃</a:t>
            </a: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，夏季上午</a:t>
            </a:r>
            <a:r>
              <a:rPr lang="en-US" altLang="zh-CN" sz="2200" b="1" dirty="0">
                <a:latin typeface="华文中宋" pitchFamily="2" charset="-122"/>
                <a:ea typeface="华文中宋" pitchFamily="2" charset="-122"/>
              </a:rPr>
              <a:t>36.9℃</a:t>
            </a: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，下午</a:t>
            </a:r>
            <a:r>
              <a:rPr lang="en-US" altLang="zh-CN" sz="2200" b="1" dirty="0">
                <a:latin typeface="华文中宋" pitchFamily="2" charset="-122"/>
                <a:ea typeface="华文中宋" pitchFamily="2" charset="-122"/>
              </a:rPr>
              <a:t>37℃</a:t>
            </a:r>
            <a:endParaRPr lang="zh-CN" altLang="en-US" sz="2200" b="1" dirty="0">
              <a:latin typeface="华文中宋" pitchFamily="2" charset="-122"/>
              <a:ea typeface="华文中宋" pitchFamily="2" charset="-122"/>
            </a:endParaRPr>
          </a:p>
          <a:p>
            <a:pPr lvl="1">
              <a:lnSpc>
                <a:spcPct val="115000"/>
              </a:lnSpc>
            </a:pP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进食、哭闹、剧烈运动、衣被过厚、室温过高、情绪激动均可使小儿体温暂时性升高，有的可高达</a:t>
            </a:r>
            <a:r>
              <a:rPr lang="en-US" altLang="zh-CN" sz="2200" b="1" dirty="0">
                <a:latin typeface="华文中宋" pitchFamily="2" charset="-122"/>
                <a:ea typeface="华文中宋" pitchFamily="2" charset="-122"/>
              </a:rPr>
              <a:t>38℃</a:t>
            </a: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，不属于病理性发热。相反，饥饿、低热量，尤其是体弱处于少动状态或保暖不佳，体温可低至</a:t>
            </a:r>
            <a:r>
              <a:rPr lang="en-US" altLang="zh-CN" sz="2200" b="1" dirty="0">
                <a:latin typeface="华文中宋" pitchFamily="2" charset="-122"/>
                <a:ea typeface="华文中宋" pitchFamily="2" charset="-122"/>
              </a:rPr>
              <a:t>35℃</a:t>
            </a: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以下，临床称体温过低或体温不升，应立即采取保暖措施</a:t>
            </a:r>
            <a:endParaRPr lang="zh-CN" altLang="en-US" sz="2200" b="1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5" name="Rectangle 3"/>
          <p:cNvSpPr>
            <a:spLocks noGrp="1"/>
          </p:cNvSpPr>
          <p:nvPr/>
        </p:nvSpPr>
        <p:spPr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>
              <a:lnSpc>
                <a:spcPct val="120000"/>
              </a:lnSpc>
              <a:buNone/>
            </a:pPr>
            <a:r>
              <a:rPr lang="zh-CN" altLang="en-US" sz="2400" b="0" dirty="0">
                <a:latin typeface="华文中宋" pitchFamily="2" charset="-122"/>
                <a:ea typeface="华文中宋" pitchFamily="2" charset="-122"/>
              </a:rPr>
              <a:t>     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（二）呼吸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年龄越小，呼吸频率越快。新生儿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40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45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次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/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分，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岁约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30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40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次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/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分，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岁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25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30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次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/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分，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岁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20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25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次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/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分，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8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14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岁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18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20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次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/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分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0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     （三）脉搏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年龄越小，脉搏频率越快。新生儿平均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120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140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次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/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分，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岁内为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110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130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次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/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分，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岁为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100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120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次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/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分，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岁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80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100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次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/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分，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8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14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岁为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70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90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次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/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分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9" name="Rectangle 3"/>
          <p:cNvSpPr>
            <a:spLocks noGrp="1"/>
          </p:cNvSpPr>
          <p:nvPr/>
        </p:nvSpPr>
        <p:spPr>
          <a:xfrm>
            <a:off x="128905" y="1316673"/>
            <a:ext cx="8712200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>
              <a:lnSpc>
                <a:spcPct val="120000"/>
              </a:lnSpc>
              <a:buNone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（四）血压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  <a:p>
            <a:pPr lvl="1" eaLnBrk="1">
              <a:lnSpc>
                <a:spcPct val="120000"/>
              </a:lnSpc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年龄越小，血压越低。一般收缩压不低于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10.0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10.7kPa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75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80mmHg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），不能超过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16.0kPa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120mmHg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），舒张压不超过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10.7kPa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80mmHg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）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  <a:p>
            <a:pPr lvl="1" eaLnBrk="1">
              <a:lnSpc>
                <a:spcPct val="120000"/>
              </a:lnSpc>
            </a:pP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周岁后不同年龄小儿的正常血压计算公式：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  <a:p>
            <a:pPr lvl="1" eaLnBrk="1">
              <a:lnSpc>
                <a:spcPct val="120000"/>
              </a:lnSpc>
              <a:buNone/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      收缩压（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mmHg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）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=80+2×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年龄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  <a:p>
            <a:pPr lvl="1" eaLnBrk="1">
              <a:lnSpc>
                <a:spcPct val="120000"/>
              </a:lnSpc>
              <a:buNone/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      舒张压应该为该收缩压的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2/3</a:t>
            </a:r>
            <a:endParaRPr lang="en-US" altLang="zh-CN" sz="2400" b="1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3" name="Rectangle 3"/>
          <p:cNvSpPr>
            <a:spLocks noGrp="1"/>
          </p:cNvSpPr>
          <p:nvPr/>
        </p:nvSpPr>
        <p:spPr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>
              <a:lnSpc>
                <a:spcPct val="120000"/>
              </a:lnSpc>
              <a:buNone/>
            </a:pPr>
            <a:r>
              <a:rPr lang="en-US" altLang="zh-CN" b="0" dirty="0">
                <a:latin typeface="华文中宋" pitchFamily="2" charset="-122"/>
                <a:ea typeface="华文中宋" pitchFamily="2" charset="-122"/>
              </a:rPr>
              <a:t>  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三、神经系统的发育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胎儿时期脑的发育领先于其他各系统，新生儿脑重已达成人脑重的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25%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左右。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神经髓鞘的形成和发育约在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岁时完成，在此之前，尤其在婴儿期，各种刺激引起的神经冲动传导缓慢且易于泛化；不易形成兴奋灶，易疲劳而进入睡眠状态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1" name="Rectangle 3"/>
          <p:cNvSpPr>
            <a:spLocks noGrp="1"/>
          </p:cNvSpPr>
          <p:nvPr/>
        </p:nvSpPr>
        <p:spPr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5000"/>
              </a:lnSpc>
              <a:buNone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（二）运动的发育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  <a:p>
            <a:pPr lvl="1">
              <a:lnSpc>
                <a:spcPct val="125000"/>
              </a:lnSpc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发育顺序是由上到下，由不协调到协调，由粗到细地进行。以后随着年龄的增长而能登梯，跳跃，动作也逐渐有力，精细和准确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  <a:p>
            <a:pPr lvl="1">
              <a:lnSpc>
                <a:spcPct val="125000"/>
              </a:lnSpc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新生儿俯卧时能抬头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秒，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个月时抬头较稳。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6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个月时能双手向前撑住独坐，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8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个月时能坐稳。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个月时能很好地翻身，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8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9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个月时会爬。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11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个月时可独自站立片刻，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15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个月可独自走稳，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岁时可双足并跳，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30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个月时会独足跳，</a:t>
            </a: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岁时能跑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5" name="Rectangle 3"/>
          <p:cNvSpPr>
            <a:spLocks noGrp="1"/>
          </p:cNvSpPr>
          <p:nvPr/>
        </p:nvSpPr>
        <p:spPr>
          <a:xfrm>
            <a:off x="395288" y="1052513"/>
            <a:ext cx="8351837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（二）运动的发育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4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个月时握持反射消失之后手指可以活动，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5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个月时眼与手的动作取得协调，能有意识抓取面前的东西，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6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个月时出现换手与捏、敲等探索性动作，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9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10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个月时可用拇指、示指取物，喜撕纸，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12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15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个月时学会用匙，乱涂画，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18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个月时能叠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块方积木，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岁时可叠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6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块方积木，会翻书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 algn="ctr">
              <a:lnSpc>
                <a:spcPct val="110000"/>
              </a:lnSpc>
              <a:buNone/>
            </a:pPr>
            <a:r>
              <a:rPr lang="zh-CN" altLang="en-US" sz="2400" dirty="0">
                <a:solidFill>
                  <a:srgbClr val="FF0066"/>
                </a:solidFill>
                <a:latin typeface="华文中宋" pitchFamily="2" charset="-122"/>
                <a:ea typeface="华文中宋" pitchFamily="2" charset="-122"/>
              </a:rPr>
              <a:t>小儿运动发育歌谣</a:t>
            </a:r>
            <a:endParaRPr lang="zh-CN" altLang="en-US" sz="2400" dirty="0">
              <a:solidFill>
                <a:srgbClr val="FF0066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1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“一仰二竖三抬头，四月扶坐五抓索，六月翻身七自坐，八九扶立十爬摸。一岁学走用汤匙，二岁能跑三爬坡，四岁能自穿衣裳，五会跳绳七劳作。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”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1" name="Rectangle 3"/>
          <p:cNvSpPr>
            <a:spLocks noGrp="1" noChangeArrowheads="1"/>
          </p:cNvSpPr>
          <p:nvPr/>
        </p:nvSpPr>
        <p:spPr>
          <a:xfrm>
            <a:off x="250825" y="1076325"/>
            <a:ext cx="8497888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（三）感知的发育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633730" marR="0" lvl="0" indent="-288925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.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听觉 新生儿耳窍发育未全，听觉不灵敏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716280" marR="0" lvl="1" indent="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2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周可集中听力，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3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个月时有定向反应，听到悦耳的声音时可微笑，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7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～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9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个月时能确定声源，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13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～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16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个月能听懂自己的名字，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4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岁时听觉发育已经完善</a:t>
            </a:r>
            <a:endParaRPr kumimoji="0" lang="zh-CN" alt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</a:endParaRPr>
          </a:p>
          <a:p>
            <a:pPr marL="633730" marR="0" lvl="0" indent="-288925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.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视觉　新生儿眼睛有感光反应，遇强光会闭眼。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5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个月能认识母亲。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6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～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7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个月目光可随移动的物体转动，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18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个月能区分各种形状，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岁时可以区别垂直线和横线，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5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岁时能区别各种颜色，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6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岁视觉已充分发育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7" name="Rectangle 3"/>
          <p:cNvSpPr>
            <a:spLocks noGrp="1"/>
          </p:cNvSpPr>
          <p:nvPr/>
        </p:nvSpPr>
        <p:spPr>
          <a:xfrm>
            <a:off x="250825" y="1076325"/>
            <a:ext cx="8569325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5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（四）语言的发育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语言的发育要经过发音、理解和表达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个阶段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      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个月能发出和谐喉音；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个月发出喃喃之声。 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5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6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个月会发单音；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8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个月会发叠音。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岁时能说简单的单词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语言发育，个体有差异，一般可以归纳为：“一哭二笑四发声，五咿六呀七爸妈，一岁懂话会叫人，二岁简语四唱歌，七讲故事学谈论”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1" name="Rectangle 3"/>
          <p:cNvSpPr>
            <a:spLocks noGrp="1"/>
          </p:cNvSpPr>
          <p:nvPr/>
        </p:nvSpPr>
        <p:spPr>
          <a:xfrm>
            <a:off x="250825" y="1076325"/>
            <a:ext cx="8435975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>
              <a:lnSpc>
                <a:spcPct val="120000"/>
              </a:lnSpc>
              <a:buNone/>
            </a:pP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（五）心理活动的发展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  <a:p>
            <a:pPr lvl="1" eaLnBrk="1">
              <a:lnSpc>
                <a:spcPct val="120000"/>
              </a:lnSpc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人的心理过程是指认识、情感、意志以及个性心理特征气质、性格、兴趣和能力。心理发展是人脑与客观现实相互作用的结果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  <a:p>
            <a:pPr lvl="1" eaLnBrk="1">
              <a:lnSpc>
                <a:spcPct val="120000"/>
              </a:lnSpc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神经系统和遗传素质是影响小儿心理发展的重要因素，而且社会环境和教育同样影响小儿的心理发展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  <a:p>
            <a:pPr lvl="1" eaLnBrk="1">
              <a:lnSpc>
                <a:spcPct val="120000"/>
              </a:lnSpc>
            </a:pP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儿童神经心理发育水平，表现在感知、运动、语言、注意、记忆、思维、想象、社会交往等各种能力，通常可用心理测试来评价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1970" name="文本占位符 211969"/>
          <p:cNvSpPr>
            <a:spLocks noGrp="1"/>
          </p:cNvSpPr>
          <p:nvPr/>
        </p:nvSpPr>
        <p:spPr>
          <a:xfrm>
            <a:off x="1066800" y="765175"/>
            <a:ext cx="7772400" cy="5451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5720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430" lvl="1" indent="-4559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33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23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（二）、新生儿期  </a:t>
            </a:r>
            <a:endParaRPr lang="zh-CN" altLang="en-US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    </a:t>
            </a:r>
            <a:r>
              <a:rPr lang="zh-CN" altLang="en-US" b="1" dirty="0">
                <a:solidFill>
                  <a:srgbClr val="F24406"/>
                </a:solidFill>
                <a:latin typeface="仿宋" panose="02010609060101010101" charset="-122"/>
                <a:ea typeface="仿宋" panose="02010609060101010101" charset="-122"/>
              </a:rPr>
              <a:t>起：脐带结扎     </a:t>
            </a:r>
            <a:endParaRPr lang="zh-CN" altLang="en-US" b="1" dirty="0">
              <a:solidFill>
                <a:srgbClr val="F24406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F24406"/>
                </a:solidFill>
                <a:latin typeface="仿宋" panose="02010609060101010101" charset="-122"/>
                <a:ea typeface="仿宋" panose="02010609060101010101" charset="-122"/>
              </a:rPr>
              <a:t>     止：满</a:t>
            </a:r>
            <a:r>
              <a:rPr lang="en-US" altLang="zh-CN" b="1" dirty="0">
                <a:solidFill>
                  <a:srgbClr val="F24406"/>
                </a:solidFill>
                <a:latin typeface="仿宋" panose="02010609060101010101" charset="-122"/>
                <a:ea typeface="仿宋" panose="02010609060101010101" charset="-122"/>
              </a:rPr>
              <a:t>28</a:t>
            </a:r>
            <a:r>
              <a:rPr lang="zh-CN" altLang="en-US" b="1" dirty="0">
                <a:solidFill>
                  <a:srgbClr val="F24406"/>
                </a:solidFill>
                <a:latin typeface="仿宋" panose="02010609060101010101" charset="-122"/>
                <a:ea typeface="仿宋" panose="02010609060101010101" charset="-122"/>
              </a:rPr>
              <a:t>天前</a:t>
            </a:r>
            <a:endParaRPr lang="zh-CN" altLang="en-US" b="1" dirty="0">
              <a:solidFill>
                <a:srgbClr val="F24406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特点：</a:t>
            </a:r>
            <a:r>
              <a:rPr lang="en-US" altLang="zh-CN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、寄生式生活－－独立生活</a:t>
            </a:r>
            <a:endParaRPr lang="zh-CN" altLang="en-US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     </a:t>
            </a:r>
            <a:r>
              <a:rPr lang="en-US" altLang="zh-CN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2</a:t>
            </a: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、生理调节和适应能力不成熟</a:t>
            </a:r>
            <a:endParaRPr lang="zh-CN" altLang="en-US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     </a:t>
            </a:r>
            <a:r>
              <a:rPr lang="en-US" altLang="zh-CN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3</a:t>
            </a: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、发病率高、</a:t>
            </a:r>
            <a:r>
              <a:rPr lang="zh-CN" altLang="en-US" b="1" dirty="0">
                <a:solidFill>
                  <a:srgbClr val="F24406"/>
                </a:solidFill>
                <a:latin typeface="仿宋" panose="02010609060101010101" charset="-122"/>
                <a:ea typeface="仿宋" panose="02010609060101010101" charset="-122"/>
              </a:rPr>
              <a:t>死亡率最高的时期</a:t>
            </a:r>
            <a:endParaRPr lang="zh-CN" altLang="en-US" b="1" dirty="0">
              <a:solidFill>
                <a:srgbClr val="F24406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疾病：产伤、感染、黄疸、畸形、窒息             </a:t>
            </a:r>
            <a:endParaRPr lang="zh-CN" altLang="en-US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保健：</a:t>
            </a:r>
            <a:r>
              <a:rPr lang="en-US" altLang="zh-CN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、护理        　　　</a:t>
            </a:r>
            <a:endParaRPr lang="zh-CN" altLang="en-US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     </a:t>
            </a:r>
            <a:r>
              <a:rPr lang="en-US" altLang="zh-CN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2</a:t>
            </a: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、疾病筛查</a:t>
            </a:r>
            <a:endParaRPr lang="zh-CN" altLang="en-US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F24406"/>
                </a:solidFill>
                <a:latin typeface="仿宋" panose="02010609060101010101" charset="-122"/>
                <a:ea typeface="仿宋" panose="02010609060101010101" charset="-122"/>
              </a:rPr>
              <a:t>围生期</a:t>
            </a: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：胎龄满</a:t>
            </a:r>
            <a:r>
              <a:rPr lang="en-US" altLang="zh-CN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28</a:t>
            </a: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周</a:t>
            </a:r>
            <a:r>
              <a:rPr lang="en-US" altLang="zh-CN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-</a:t>
            </a: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生后</a:t>
            </a:r>
            <a:r>
              <a:rPr lang="en-US" altLang="zh-CN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7</a:t>
            </a: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天</a:t>
            </a:r>
            <a:endParaRPr lang="zh-CN" altLang="en-US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5" name="Rectangle 3"/>
          <p:cNvSpPr>
            <a:spLocks noGrp="1"/>
          </p:cNvSpPr>
          <p:nvPr/>
        </p:nvSpPr>
        <p:spPr>
          <a:xfrm>
            <a:off x="680085" y="586740"/>
            <a:ext cx="8229600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第三节 小儿生理特点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（一）脏腑娇嫩，形气未充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 指小儿五脏六腑娇柔嫩弱，其形态结构、四肢百骸、筋骨肌肉、气血津液、气化功能都不够成熟和相对不足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 清代吴鞠通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:“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稚阳未充，稚阴未长。”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 小儿脏腑娇嫩，形气未充具体表现在肌肤柔嫩，腠理疏松，气血未充，肺脾娇弱，肾气未固，神气怯弱，筋骨未坚等方面。五脏六腑功能皆属不足，尤其以肺、脾、肾三脏更为突出。即肺常不足、脾常不足、肾常虚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9" name="Rectangle 3"/>
          <p:cNvSpPr>
            <a:spLocks noGrp="1"/>
          </p:cNvSpPr>
          <p:nvPr/>
        </p:nvSpPr>
        <p:spPr>
          <a:xfrm>
            <a:off x="241300" y="1133475"/>
            <a:ext cx="8507413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b="1" dirty="0">
                <a:ea typeface="华文中宋" pitchFamily="2" charset="-122"/>
              </a:rPr>
              <a:t>（一）脏腑娇嫩，形气未充</a:t>
            </a:r>
            <a:endParaRPr lang="zh-CN" altLang="en-US" b="1" dirty="0">
              <a:ea typeface="华文中宋" pitchFamily="2" charset="-122"/>
            </a:endParaRPr>
          </a:p>
          <a:p>
            <a:pPr marL="716280" lvl="1" indent="-259080">
              <a:lnSpc>
                <a:spcPct val="120000"/>
              </a:lnSpc>
              <a:buNone/>
            </a:pPr>
            <a:r>
              <a:rPr lang="en-US" altLang="zh-CN" sz="2200" b="1" dirty="0">
                <a:latin typeface="华文中宋" pitchFamily="2" charset="-122"/>
                <a:ea typeface="华文中宋" pitchFamily="2" charset="-122"/>
              </a:rPr>
              <a:t>1.</a:t>
            </a: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脾常不足  是针对小儿脾胃薄弱而言。脾为后天之本，主运化水谷精微，为气血生化之源。但小儿脾胃运化功能尚未健全，喂养不当，容易发生运化功能失常，即为“脾常不足”</a:t>
            </a:r>
            <a:endParaRPr lang="zh-CN" altLang="en-US" sz="2200" b="1" dirty="0">
              <a:latin typeface="华文中宋" pitchFamily="2" charset="-122"/>
              <a:ea typeface="华文中宋" pitchFamily="2" charset="-122"/>
            </a:endParaRPr>
          </a:p>
          <a:p>
            <a:pPr marL="716280" lvl="1" indent="-259080">
              <a:lnSpc>
                <a:spcPct val="120000"/>
              </a:lnSpc>
              <a:buNone/>
            </a:pPr>
            <a:r>
              <a:rPr lang="en-US" altLang="zh-CN" sz="2200" b="1" dirty="0">
                <a:latin typeface="华文中宋" pitchFamily="2" charset="-122"/>
                <a:ea typeface="华文中宋" pitchFamily="2" charset="-122"/>
              </a:rPr>
              <a:t>2.</a:t>
            </a: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肺常不足  是针对小儿卫外功能薄弱，肺卫易受邪侵而言。肺主气有赖脾之运化精微的充养，小儿脾常不足，则肺气亦弱，易受外邪侵袭</a:t>
            </a:r>
            <a:endParaRPr lang="zh-CN" altLang="en-US" sz="2200" b="1" dirty="0">
              <a:latin typeface="华文中宋" pitchFamily="2" charset="-122"/>
              <a:ea typeface="华文中宋" pitchFamily="2" charset="-122"/>
            </a:endParaRPr>
          </a:p>
          <a:p>
            <a:pPr marL="716280" lvl="1" indent="-259080">
              <a:lnSpc>
                <a:spcPct val="120000"/>
              </a:lnSpc>
              <a:buNone/>
            </a:pPr>
            <a:r>
              <a:rPr lang="en-US" altLang="zh-CN" sz="2200" b="1" dirty="0">
                <a:latin typeface="华文中宋" pitchFamily="2" charset="-122"/>
                <a:ea typeface="华文中宋" pitchFamily="2" charset="-122"/>
              </a:rPr>
              <a:t>3.</a:t>
            </a: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肾常虚  是针对小儿肾气未盛而言。小儿处于不断的生长发育时期，肾气未盛，天癸未至，则为“肾常虚”</a:t>
            </a:r>
            <a:endParaRPr lang="zh-CN" altLang="en-US" sz="2200" b="1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3" name="Rectangle 3"/>
          <p:cNvSpPr>
            <a:spLocks noGrp="1"/>
          </p:cNvSpPr>
          <p:nvPr/>
        </p:nvSpPr>
        <p:spPr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5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（二）生机蓬勃，发育迅速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 指小儿时期的生长发育非常快速，形体发育，动作功能，智力发育及脏腑功能活动均快速增长，不断向完善、成熟的方面发展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 古人用“纯阳”来概括，称小儿为纯阳之体。所谓“纯阳”，是指小儿在生长的过程中，表现为生机旺盛，蓬勃发展，好比旭日之初升，草木之方萌，蒸蒸日上，欣欣向荣，并非说正常小儿是有阳无阴或阳亢阴亏之体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7" name="Rectangle 3"/>
          <p:cNvSpPr>
            <a:spLocks noGrp="1"/>
          </p:cNvSpPr>
          <p:nvPr/>
        </p:nvSpPr>
        <p:spPr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>
              <a:lnSpc>
                <a:spcPct val="120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（二）生机蓬勃，发育迅速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“肝常有余”及“心常有余”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0000"/>
              </a:lnSpc>
              <a:buNone/>
            </a:pP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    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幼科发挥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》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提出“云肝常有余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……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盖肝乃少阳之气，人之初生，如木之方萌，乃少阳之生长之气，以渐以壮，故有余也”，说明小儿生机旺盛，蓬勃生长，故“有余”，因而是强调肝主疏泄在升发条达全身气机中的作用，并非指小儿肝阳亢盛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“心常有余”主要是指小儿时期的“生机蓬勃，发育迅速”与心气旺盛密切相关，这里的“心”指的是心的生理功能活动，并非为心火亢盛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1" name="Rectangle 3"/>
          <p:cNvSpPr>
            <a:spLocks noGrp="1"/>
          </p:cNvSpPr>
          <p:nvPr/>
        </p:nvSpPr>
        <p:spPr>
          <a:xfrm>
            <a:off x="457200" y="469900"/>
            <a:ext cx="8229600" cy="5854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>
              <a:lnSpc>
                <a:spcPct val="120000"/>
              </a:lnSpc>
              <a:buNone/>
            </a:pPr>
            <a:r>
              <a:rPr lang="en-US" altLang="zh-CN" b="0" dirty="0">
                <a:latin typeface="华文中宋" pitchFamily="2" charset="-122"/>
                <a:ea typeface="华文中宋" pitchFamily="2" charset="-122"/>
              </a:rPr>
              <a:t>          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第四节 小儿喂养与保健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0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一、胎儿期保健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儿童保健，应当从受孕怀胎开始。我国古代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《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大戴礼记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·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保傅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》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关于“文王胎教”的记载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（一）饮食调养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孕妇的饮食，应当富于营养，清淡可口，易于消化，进食按时、定量。戒烟酒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（二）寒温调摄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妇女怀孕之后，气血聚以养胎，卫气不足，多汗而易于为虚邪贼风所乘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5" name="Rectangle 3"/>
          <p:cNvSpPr>
            <a:spLocks noGrp="1"/>
          </p:cNvSpPr>
          <p:nvPr/>
        </p:nvSpPr>
        <p:spPr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5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（三）防感外邪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病毒感染，包括风疹病毒、流感病毒、巨细胞病毒、单纯疱疹病毒、水痘病毒、肝炎病毒等，都可能导致先天性畸形、流产或早产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（四）避免外伤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妊娠期间，孕妇要防止各种外伤，以保护自己和胎儿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妊娠期间要控制房事，特别是妊娠头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个月和最后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个半月，应当禁忌房事  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Rectangle 2"/>
          <p:cNvSpPr>
            <a:spLocks noGrp="1"/>
          </p:cNvSpPr>
          <p:nvPr/>
        </p:nvSpPr>
        <p:spPr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>
              <a:lnSpc>
                <a:spcPct val="115000"/>
              </a:lnSpc>
              <a:spcBef>
                <a:spcPct val="10000"/>
              </a:spcBef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（五）劳逸结合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15000"/>
              </a:lnSpc>
              <a:spcBef>
                <a:spcPct val="10000"/>
              </a:spcBef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孕妇应当动静相兼，劳逸结合。适度活动，气血流畅，生产顺利。足月之后，又转入以静为主。先兆流产者，应当静养，以稳固其胎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15000"/>
              </a:lnSpc>
              <a:spcBef>
                <a:spcPct val="10000"/>
              </a:spcBef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（六）调节情志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15000"/>
              </a:lnSpc>
              <a:spcBef>
                <a:spcPct val="10000"/>
              </a:spcBef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孕妇情志影响胎儿的正常发育。应当精神内守，情绪稳定，喜怒哀乐适可而止，避免强烈的精神刺激，才能安养胎儿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15000"/>
              </a:lnSpc>
              <a:spcBef>
                <a:spcPct val="10000"/>
              </a:spcBef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（七）谨慎用药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15000"/>
              </a:lnSpc>
              <a:spcBef>
                <a:spcPct val="10000"/>
              </a:spcBef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无病不可妄投药物，有病也要谨慎用药，中病即止。注意妊娠禁忌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7" name="Rectangle 3"/>
          <p:cNvSpPr>
            <a:spLocks noGrp="1"/>
          </p:cNvSpPr>
          <p:nvPr/>
        </p:nvSpPr>
        <p:spPr>
          <a:xfrm>
            <a:off x="457200" y="916940"/>
            <a:ext cx="8148955" cy="54076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>
              <a:lnSpc>
                <a:spcPct val="125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二、新生儿期保健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5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（一）拭口洁眼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5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小儿娩出后，拭去小儿口中秽浊污物，包括羊水、污血及胎粪等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5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（二）断脐护脐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5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脐带是母体与胎儿气血经络相通的纽带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 eaLnBrk="1">
              <a:lnSpc>
                <a:spcPct val="125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断脐应严格实行无菌接生法，脐部要保持清洁、干燥，让脐带断端在数天后自然脱落。要注意避免脐部污染，预防脐风、脐湿、脐疮等疾病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1" name="Rectangle 3"/>
          <p:cNvSpPr>
            <a:spLocks noGrp="1"/>
          </p:cNvSpPr>
          <p:nvPr/>
        </p:nvSpPr>
        <p:spPr>
          <a:xfrm>
            <a:off x="395288" y="1125538"/>
            <a:ext cx="8507412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（三）祛除胎毒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胎毒，指胎中禀受之毒，主要指热毒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常用的方法有银花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6g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、甘草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2g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煎汤，用药液拭口等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（四）洗浴衣着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水温在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38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40℃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。注意保暖，慎防外邪的侵袭。衣着要适宜，衣服应柔软、宽松，容易穿换。尿布柔软且吸水性强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（五）生后开乳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早期开乳可促使乳汁早分泌，对哺乳成功可起重要作用。 鼓励母亲按需哺乳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7" name="Rectangle 3"/>
          <p:cNvSpPr>
            <a:spLocks noGrp="1" noChangeArrowheads="1"/>
          </p:cNvSpPr>
          <p:nvPr/>
        </p:nvSpPr>
        <p:spPr>
          <a:xfrm>
            <a:off x="457200" y="1076325"/>
            <a:ext cx="8364538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三、婴儿期保健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（一）婴儿喂养方法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.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母乳喂养  一般在小儿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10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～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12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个月时断乳，最迟不超过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岁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281305" marR="0" lvl="0" indent="-281305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2</a:t>
            </a: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.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混合喂养  因母乳不足而需添喂牛、羊乳或其他代乳品，称为混合喂养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897255" marR="0" lvl="1" indent="-72898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（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1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）补授法：母乳不足，用配方奶或兽乳补充母乳喂养称为补授法，即每次喂哺母乳后加喂一定量配方奶或兽乳</a:t>
            </a:r>
            <a:endParaRPr kumimoji="0" lang="zh-CN" alt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</a:endParaRPr>
          </a:p>
          <a:p>
            <a:pPr marL="897255" marR="0" lvl="1" indent="-72898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（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2</a:t>
            </a:r>
            <a:r>
              <a:rPr kumimoji="0" lang="zh-CN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</a:rPr>
              <a:t>）代授法：用配方奶或兽乳替代一次母乳量喂哺婴儿的方法，称为代授法</a:t>
            </a:r>
            <a:endParaRPr kumimoji="0" lang="zh-CN" altLang="en-US" sz="2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946" name="文本占位符 210945"/>
          <p:cNvSpPr>
            <a:spLocks noGrp="1"/>
          </p:cNvSpPr>
          <p:nvPr/>
        </p:nvSpPr>
        <p:spPr>
          <a:xfrm>
            <a:off x="1066800" y="765175"/>
            <a:ext cx="7772400" cy="5451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5720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430" lvl="1" indent="-4559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33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23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（三）、婴儿期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F24406"/>
                </a:solidFill>
                <a:latin typeface="仿宋" panose="02010609060101010101" charset="-122"/>
                <a:ea typeface="仿宋" panose="02010609060101010101" charset="-122"/>
              </a:rPr>
              <a:t>始：出生后</a:t>
            </a:r>
            <a:endParaRPr lang="zh-CN" altLang="en-US" sz="2800" b="1" dirty="0">
              <a:solidFill>
                <a:srgbClr val="F24406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F24406"/>
                </a:solidFill>
                <a:latin typeface="仿宋" panose="02010609060101010101" charset="-122"/>
                <a:ea typeface="仿宋" panose="02010609060101010101" charset="-122"/>
              </a:rPr>
              <a:t>止：满1岁前</a:t>
            </a:r>
            <a:endParaRPr lang="zh-CN" altLang="en-US" sz="2800" b="1" dirty="0">
              <a:solidFill>
                <a:srgbClr val="F24406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特点：1、生长发育最快，需营养物质多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     2、消化功能尚不完善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     3、免疫力低下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疾病：消化及营养紊乱、传染病、呼吸道感染</a:t>
            </a:r>
            <a:endParaRPr lang="en-US" altLang="zh-CN" sz="2800" b="1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800" b="1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     </a:t>
            </a:r>
            <a:r>
              <a:rPr lang="zh-CN" altLang="en-US" sz="2800" b="1" dirty="0">
                <a:solidFill>
                  <a:srgbClr val="F24406"/>
                </a:solidFill>
                <a:latin typeface="仿宋" panose="02010609060101010101" charset="-122"/>
                <a:ea typeface="仿宋" panose="02010609060101010101" charset="-122"/>
              </a:rPr>
              <a:t>最易发生消化系统疾病</a:t>
            </a:r>
            <a:endParaRPr lang="en-US" altLang="zh-CN" sz="2800" b="1">
              <a:solidFill>
                <a:srgbClr val="F24406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保健：1、提倡母乳及合理喂养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     2、定期体检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　　　3、计划免疫初种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　　 4、促感知觉发育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</a:pPr>
            <a:endParaRPr lang="zh-CN" altLang="en-US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9" name="Rectangle 3"/>
          <p:cNvSpPr>
            <a:spLocks noGrp="1"/>
          </p:cNvSpPr>
          <p:nvPr/>
        </p:nvSpPr>
        <p:spPr>
          <a:xfrm>
            <a:off x="457200" y="1054735"/>
            <a:ext cx="8075613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b="0" dirty="0"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b="1" dirty="0">
                <a:latin typeface="华文中宋" pitchFamily="2" charset="-122"/>
                <a:ea typeface="华文中宋" pitchFamily="2" charset="-122"/>
              </a:rPr>
              <a:t>（一）婴儿喂养方法</a:t>
            </a:r>
            <a:endParaRPr lang="zh-CN" altLang="en-US" b="1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3.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人工喂养</a:t>
            </a:r>
            <a:endParaRPr lang="en-US" altLang="zh-CN" sz="2400" b="1" dirty="0">
              <a:latin typeface="华文中宋" pitchFamily="2" charset="-122"/>
              <a:ea typeface="华文中宋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母亲因各种原因不能喂哺婴儿时，可选用牛、羊乳或其他兽乳，或别的代乳品喂养婴儿，称为人工喂养</a:t>
            </a:r>
            <a:endParaRPr lang="en-US" altLang="zh-CN" sz="2200" b="1" dirty="0">
              <a:latin typeface="华文中宋" pitchFamily="2" charset="-122"/>
              <a:ea typeface="华文中宋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根据当地习惯和条件选用动物乳，其中牛奶最为常用</a:t>
            </a:r>
            <a:endParaRPr lang="zh-CN" altLang="en-US" sz="2200" b="1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2400" b="1" dirty="0">
                <a:latin typeface="华文中宋" pitchFamily="2" charset="-122"/>
                <a:ea typeface="华文中宋" pitchFamily="2" charset="-122"/>
              </a:rPr>
              <a:t>4.</a:t>
            </a:r>
            <a:r>
              <a:rPr lang="zh-CN" altLang="en-US" sz="2400" b="1" dirty="0">
                <a:latin typeface="华文中宋" pitchFamily="2" charset="-122"/>
                <a:ea typeface="华文中宋" pitchFamily="2" charset="-122"/>
              </a:rPr>
              <a:t>添加辅食</a:t>
            </a:r>
            <a:endParaRPr lang="zh-CN" altLang="en-US" sz="2400" b="1" dirty="0">
              <a:latin typeface="华文中宋" pitchFamily="2" charset="-122"/>
              <a:ea typeface="华文中宋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200" b="1" dirty="0">
                <a:latin typeface="华文中宋" pitchFamily="2" charset="-122"/>
                <a:ea typeface="华文中宋" pitchFamily="2" charset="-122"/>
              </a:rPr>
              <a:t>添加辅助食品的原则：由少到多；由稀到稠；由细到粗</a:t>
            </a:r>
            <a:endParaRPr lang="zh-CN" altLang="en-US" sz="2200" b="1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3" name="Rectangle 3"/>
          <p:cNvSpPr>
            <a:spLocks noGrp="1"/>
          </p:cNvSpPr>
          <p:nvPr/>
        </p:nvSpPr>
        <p:spPr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（二）婴儿预防保健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  婴儿期是感知觉发育的重要时期，视觉、听觉及其分辨能力迅速提高。注意逐步形成夜间以睡眠为主、白天以活动为主的作息习惯。经常带孩子到户外活动，培养他们的观察力适当进行体格锻炼，如爬行训练、婴儿操、日光浴等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  婴儿时期脏腑娇嫩，卫外不固，要注意调节乳食、注意饮食卫生，降低脾胃病的发病率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7" name="Rectangle 3"/>
          <p:cNvSpPr>
            <a:spLocks noGrp="1"/>
          </p:cNvSpPr>
          <p:nvPr/>
        </p:nvSpPr>
        <p:spPr>
          <a:xfrm>
            <a:off x="520700" y="661670"/>
            <a:ext cx="8229600" cy="5248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25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四、幼儿期保健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（一）饮食调养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 幼儿处于以乳食为主转变为以普通饮食为主的时期 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（二）起居活动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 幼儿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～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1.5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岁学会走路，</a:t>
            </a:r>
            <a:r>
              <a:rPr lang="en-US" altLang="zh-CN" sz="2400" dirty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岁以后能够并且喜欢跑、跳、爬高。与此同时，手的精细动作也发展起来，初步学会用玩具做游戏。应注意防止意外伤害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（三）疾病预防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5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 要训练其养成良好的卫生习惯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1" name="Rectangle 3"/>
          <p:cNvSpPr>
            <a:spLocks noGrp="1"/>
          </p:cNvSpPr>
          <p:nvPr/>
        </p:nvSpPr>
        <p:spPr>
          <a:xfrm>
            <a:off x="457200" y="789305"/>
            <a:ext cx="8229600" cy="553529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15000"/>
              </a:lnSpc>
              <a:spcBef>
                <a:spcPct val="10000"/>
              </a:spcBef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五、学龄前期保健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15000"/>
              </a:lnSpc>
              <a:spcBef>
                <a:spcPct val="10000"/>
              </a:spcBef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（一）体格锻炼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15000"/>
              </a:lnSpc>
              <a:spcBef>
                <a:spcPct val="10000"/>
              </a:spcBef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要加强体格锻炼，以增强小儿体质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15000"/>
              </a:lnSpc>
              <a:spcBef>
                <a:spcPct val="10000"/>
              </a:spcBef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（二）早期教育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15000"/>
              </a:lnSpc>
              <a:spcBef>
                <a:spcPct val="10000"/>
              </a:spcBef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通过讲故事、看学前电视节目、接触周围的人和物、到植物园动物园游览等多种多样的形式使孩子增长知识。不能强迫孩子过早地接受正规的文化学习，违背早期教育的规律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15000"/>
              </a:lnSpc>
              <a:spcBef>
                <a:spcPct val="10000"/>
              </a:spcBef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（三）疾病预防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15000"/>
              </a:lnSpc>
              <a:spcBef>
                <a:spcPct val="10000"/>
              </a:spcBef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加强锻炼，增强体质，调摄寒温、调节饮食、避免意外、讲究卫生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5" name="Rectangle 3"/>
          <p:cNvSpPr>
            <a:spLocks noGrp="1"/>
          </p:cNvSpPr>
          <p:nvPr/>
        </p:nvSpPr>
        <p:spPr>
          <a:xfrm>
            <a:off x="457200" y="481965"/>
            <a:ext cx="8229600" cy="58426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六、学龄期保健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（一）全面发展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 加强素质教育，培养儿童成为德、智、体、美、劳全面发展的有用人才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（二）疾病预防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  端正坐、立、行姿势，养成卫生习惯。一些免疫性疾病如哮喘、风湿热、过敏性紫癜、肾病综合征等在这一时期发病率高，要预防和及时治疗各种感染、避开污染环境、避免过敏原，减少发病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9" name="Rectangle 3"/>
          <p:cNvSpPr>
            <a:spLocks noGrp="1"/>
          </p:cNvSpPr>
          <p:nvPr/>
        </p:nvSpPr>
        <p:spPr>
          <a:xfrm>
            <a:off x="457200" y="545465"/>
            <a:ext cx="8229600" cy="57791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七、青春期保健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（一）生理保健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青春期女孩月经来潮、男孩发生遗精，家长要教孩子学会正确处理。对于这一时期的好发疾病，如甲状腺肿、高血压、痛经、月经不调等，要及时检查和治疗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（二）心理保健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zh-CN" altLang="en-US" sz="2400" dirty="0">
                <a:latin typeface="华文中宋" pitchFamily="2" charset="-122"/>
                <a:ea typeface="华文中宋" pitchFamily="2" charset="-122"/>
              </a:rPr>
              <a:t>       青春期神经内分泌调节不够稳定，常引起心理、行为、精神方面的不稳定，同时，生理方面的不断变化可能造成不安或易于冲动，加强教育与引导，避免过分紧张；正确处理好人际关系 </a:t>
            </a:r>
            <a:endParaRPr lang="zh-CN" altLang="en-US" sz="2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9922" name="文本占位符 209921"/>
          <p:cNvSpPr>
            <a:spLocks noGrp="1"/>
          </p:cNvSpPr>
          <p:nvPr/>
        </p:nvSpPr>
        <p:spPr>
          <a:xfrm>
            <a:off x="1066800" y="692150"/>
            <a:ext cx="7772400" cy="55245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5720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430" lvl="1" indent="-4559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33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23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（四）、幼儿期</a:t>
            </a:r>
            <a:endParaRPr lang="zh-CN" altLang="en-US" sz="2800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始：1周岁后    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止：满3周岁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特点：1、智力、语言发育加快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     2、与外界联系增加，但免疫力仍低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     3、主食向成人饮食过渡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疾病：营养紊乱、传染病、意外事故</a:t>
            </a:r>
            <a:endParaRPr lang="en-US" altLang="zh-CN" sz="2800" b="1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800" b="1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     </a:t>
            </a:r>
            <a:r>
              <a:rPr lang="zh-CN" altLang="en-US" sz="2800" b="1" dirty="0">
                <a:solidFill>
                  <a:srgbClr val="F24406"/>
                </a:solidFill>
                <a:latin typeface="仿宋" panose="02010609060101010101" charset="-122"/>
                <a:ea typeface="仿宋" panose="02010609060101010101" charset="-122"/>
              </a:rPr>
              <a:t>也容易发生消化系统疾病</a:t>
            </a:r>
            <a:endParaRPr lang="en-US" altLang="zh-CN" sz="2800" b="1">
              <a:solidFill>
                <a:srgbClr val="F24406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保健：1、促语言及动作发育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　　  2、培养自我生活能力及良好生活习惯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　    3、防病、防事故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</a:pPr>
            <a:endParaRPr lang="zh-CN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8898" name="文本占位符 208897"/>
          <p:cNvSpPr>
            <a:spLocks noGrp="1"/>
          </p:cNvSpPr>
          <p:nvPr/>
        </p:nvSpPr>
        <p:spPr>
          <a:xfrm>
            <a:off x="1066800" y="836613"/>
            <a:ext cx="7772400" cy="53800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5720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430" lvl="1" indent="-4559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33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23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（五）、学龄前期</a:t>
            </a:r>
            <a:endParaRPr lang="zh-CN" altLang="en-US" sz="2800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始：3周岁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止：6－7岁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特点：1、体格发育速度减慢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2、智力发育日趋完善、求知欲、模仿力强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疾病：1、出现</a:t>
            </a:r>
            <a:r>
              <a:rPr lang="zh-CN" altLang="en-US" sz="2800" b="1" dirty="0">
                <a:solidFill>
                  <a:srgbClr val="F24406"/>
                </a:solidFill>
                <a:latin typeface="仿宋" panose="02010609060101010101" charset="-122"/>
                <a:ea typeface="仿宋" panose="02010609060101010101" charset="-122"/>
              </a:rPr>
              <a:t>变态反应性疾病</a:t>
            </a: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：肾炎等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     2、意外事故增多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保健：1、早期教育最好时期　学习习惯、思维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　</a:t>
            </a:r>
            <a:r>
              <a:rPr lang="en-US" altLang="zh-CN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   </a:t>
            </a: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2、重视思想品德教育　遵守规则、交往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     </a:t>
            </a: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3、防事故</a:t>
            </a:r>
            <a:endParaRPr lang="en-US" altLang="zh-CN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7874" name="文本占位符 207873"/>
          <p:cNvSpPr>
            <a:spLocks noGrp="1"/>
          </p:cNvSpPr>
          <p:nvPr/>
        </p:nvSpPr>
        <p:spPr>
          <a:xfrm>
            <a:off x="1066800" y="765175"/>
            <a:ext cx="7772400" cy="54514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5720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430" lvl="1" indent="-4559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33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23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（六）、学龄期</a:t>
            </a:r>
            <a:r>
              <a:rPr lang="en-US" altLang="zh-CN" sz="2800" b="1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(school age)</a:t>
            </a:r>
            <a:endParaRPr lang="en-US" altLang="zh-CN" sz="2800" b="1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始：</a:t>
            </a:r>
            <a:r>
              <a:rPr lang="en-US" altLang="zh-CN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6</a:t>
            </a: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（</a:t>
            </a:r>
            <a:r>
              <a:rPr lang="en-US" altLang="zh-CN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7</a:t>
            </a: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）岁  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止：青春期前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特点：</a:t>
            </a:r>
            <a:r>
              <a:rPr lang="en-US" altLang="zh-CN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、</a:t>
            </a:r>
            <a:r>
              <a:rPr lang="zh-CN" altLang="en-US" sz="2800" b="1" dirty="0">
                <a:solidFill>
                  <a:srgbClr val="F24406"/>
                </a:solidFill>
                <a:latin typeface="仿宋" panose="02010609060101010101" charset="-122"/>
                <a:ea typeface="仿宋" panose="02010609060101010101" charset="-122"/>
              </a:rPr>
              <a:t>除生殖系统外</a:t>
            </a:r>
            <a:r>
              <a:rPr lang="en-US" altLang="zh-CN" sz="2800" b="1" dirty="0">
                <a:solidFill>
                  <a:srgbClr val="F24406"/>
                </a:solidFill>
                <a:latin typeface="仿宋" panose="02010609060101010101" charset="-122"/>
                <a:ea typeface="仿宋" panose="02010609060101010101" charset="-122"/>
              </a:rPr>
              <a:t>,</a:t>
            </a:r>
            <a:r>
              <a:rPr lang="zh-CN" altLang="en-US" sz="2800" b="1" dirty="0">
                <a:solidFill>
                  <a:srgbClr val="F24406"/>
                </a:solidFill>
                <a:latin typeface="仿宋" panose="02010609060101010101" charset="-122"/>
                <a:ea typeface="仿宋" panose="02010609060101010101" charset="-122"/>
              </a:rPr>
              <a:t>余器官发育接近成人</a:t>
            </a:r>
            <a:endParaRPr lang="zh-CN" altLang="en-US" sz="2800" b="1" dirty="0">
              <a:solidFill>
                <a:srgbClr val="F24406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     </a:t>
            </a:r>
            <a:r>
              <a:rPr lang="en-US" altLang="zh-CN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2</a:t>
            </a: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、智力发育加快　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     </a:t>
            </a:r>
            <a:r>
              <a:rPr lang="en-US" altLang="zh-CN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3</a:t>
            </a: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、免疫功能提高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疾病：龋齿、近视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保健：</a:t>
            </a:r>
            <a:r>
              <a:rPr lang="en-US" altLang="zh-CN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1</a:t>
            </a: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、培养良好学习习惯、正确坐立走姿势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　　　</a:t>
            </a:r>
            <a:r>
              <a:rPr lang="en-US" altLang="zh-CN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2</a:t>
            </a: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、保证营养、体育锻炼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　　  </a:t>
            </a:r>
            <a:r>
              <a:rPr lang="en-US" altLang="zh-CN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3</a:t>
            </a:r>
            <a:r>
              <a:rPr lang="zh-CN" altLang="en-US" sz="2800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、防近视、防龋齿</a:t>
            </a:r>
            <a:endParaRPr lang="zh-CN" altLang="en-US" sz="2800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850" name="文本占位符 206849"/>
          <p:cNvSpPr>
            <a:spLocks noGrp="1"/>
          </p:cNvSpPr>
          <p:nvPr/>
        </p:nvSpPr>
        <p:spPr>
          <a:xfrm>
            <a:off x="1066800" y="836613"/>
            <a:ext cx="7772400" cy="53800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5720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430" lvl="1" indent="-4559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33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23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（七）、青春期(adolescence)</a:t>
            </a:r>
            <a:endParaRPr lang="zh-CN" altLang="en-US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始：10岁　　　</a:t>
            </a:r>
            <a:endParaRPr lang="zh-CN" altLang="en-US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止：20岁</a:t>
            </a:r>
            <a:endParaRPr lang="zh-CN" altLang="en-US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特点：1、体格发育第二高峰</a:t>
            </a:r>
            <a:endParaRPr lang="zh-CN" altLang="en-US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     </a:t>
            </a:r>
            <a:r>
              <a:rPr lang="en-US" altLang="zh-CN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2</a:t>
            </a: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、生殖系统发育趋向成熟</a:t>
            </a:r>
            <a:endParaRPr lang="zh-CN" altLang="en-US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      3、神经内分泌调节不稳定</a:t>
            </a:r>
            <a:endParaRPr lang="zh-CN" altLang="en-US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疾病：甲状腺肿、月经不调、精神行为问题等</a:t>
            </a:r>
            <a:endParaRPr lang="zh-CN" altLang="en-US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保健：1、加强锻炼，保证营养</a:t>
            </a:r>
            <a:endParaRPr lang="zh-CN" altLang="en-US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001010"/>
                </a:solidFill>
                <a:latin typeface="仿宋" panose="02010609060101010101" charset="-122"/>
                <a:ea typeface="仿宋" panose="02010609060101010101" charset="-122"/>
              </a:rPr>
              <a:t>　　  2、加强教育</a:t>
            </a:r>
            <a:endParaRPr lang="zh-CN" altLang="en-US" b="1" dirty="0">
              <a:solidFill>
                <a:srgbClr val="00101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>
              <a:lnSpc>
                <a:spcPct val="90000"/>
              </a:lnSpc>
            </a:pPr>
            <a:endParaRPr lang="en-US" altLang="zh-C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03" name="文本占位符 204802"/>
          <p:cNvSpPr>
            <a:spLocks noGrp="1"/>
          </p:cNvSpPr>
          <p:nvPr/>
        </p:nvSpPr>
        <p:spPr>
          <a:xfrm>
            <a:off x="798830" y="738823"/>
            <a:ext cx="7772400" cy="53800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5720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430" lvl="1" indent="-4559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33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323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24406"/>
              </a:buClr>
              <a:buFont typeface="Wingdings" panose="05000000000000000000" pitchFamily="2" charset="2"/>
              <a:buNone/>
            </a:pPr>
            <a:r>
              <a:rPr lang="en-US" altLang="zh-CN" b="1" dirty="0">
                <a:solidFill>
                  <a:srgbClr val="001010"/>
                </a:solidFill>
              </a:rPr>
              <a:t>       </a:t>
            </a:r>
            <a:r>
              <a:rPr lang="zh-CN" altLang="en-US" b="1" dirty="0">
                <a:solidFill>
                  <a:srgbClr val="001010"/>
                </a:solidFill>
              </a:rPr>
              <a:t>第二节 小儿生长发育</a:t>
            </a:r>
            <a:endParaRPr lang="zh-CN" altLang="en-US" b="1" dirty="0">
              <a:solidFill>
                <a:srgbClr val="001010"/>
              </a:solidFill>
            </a:endParaRPr>
          </a:p>
          <a:p>
            <a:pPr>
              <a:buClr>
                <a:srgbClr val="F24406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1010"/>
                </a:solidFill>
              </a:rPr>
              <a:t>生长（</a:t>
            </a:r>
            <a:r>
              <a:rPr lang="en-US" altLang="zh-CN" b="1">
                <a:solidFill>
                  <a:srgbClr val="001010"/>
                </a:solidFill>
              </a:rPr>
              <a:t>growth)</a:t>
            </a:r>
            <a:endParaRPr lang="en-US" altLang="zh-CN" b="1">
              <a:solidFill>
                <a:srgbClr val="001010"/>
              </a:solidFill>
            </a:endParaRPr>
          </a:p>
          <a:p>
            <a:pPr>
              <a:buNone/>
            </a:pPr>
            <a:r>
              <a:rPr lang="en-US" altLang="zh-CN" b="1" dirty="0">
                <a:solidFill>
                  <a:srgbClr val="001010"/>
                </a:solidFill>
              </a:rPr>
              <a:t>       </a:t>
            </a:r>
            <a:r>
              <a:rPr lang="zh-CN" altLang="en-US" b="1" dirty="0">
                <a:solidFill>
                  <a:srgbClr val="001010"/>
                </a:solidFill>
              </a:rPr>
              <a:t>指身体各器官、系统的增长，是量的</a:t>
            </a:r>
            <a:endParaRPr lang="zh-CN" altLang="en-US" b="1" dirty="0">
              <a:solidFill>
                <a:srgbClr val="00101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001010"/>
                </a:solidFill>
              </a:rPr>
              <a:t>变化，发育的物质基础。</a:t>
            </a:r>
            <a:endParaRPr lang="zh-CN" altLang="en-US" b="1" dirty="0">
              <a:solidFill>
                <a:srgbClr val="00101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1010"/>
                </a:solidFill>
              </a:rPr>
              <a:t>发育（</a:t>
            </a:r>
            <a:r>
              <a:rPr lang="en-US" altLang="zh-CN" b="1">
                <a:solidFill>
                  <a:srgbClr val="001010"/>
                </a:solidFill>
              </a:rPr>
              <a:t>development)</a:t>
            </a:r>
            <a:endParaRPr lang="en-US" altLang="zh-CN" b="1">
              <a:solidFill>
                <a:srgbClr val="001010"/>
              </a:solidFill>
            </a:endParaRPr>
          </a:p>
          <a:p>
            <a:pPr>
              <a:buNone/>
            </a:pPr>
            <a:r>
              <a:rPr lang="en-US" altLang="zh-CN" b="1" dirty="0">
                <a:solidFill>
                  <a:srgbClr val="001010"/>
                </a:solidFill>
              </a:rPr>
              <a:t>       </a:t>
            </a:r>
            <a:r>
              <a:rPr lang="zh-CN" altLang="en-US" b="1" dirty="0">
                <a:solidFill>
                  <a:srgbClr val="001010"/>
                </a:solidFill>
              </a:rPr>
              <a:t>指细胞、能上的分化及成熟，是质的变化</a:t>
            </a:r>
            <a:endParaRPr lang="zh-CN" altLang="en-US" b="1" dirty="0">
              <a:solidFill>
                <a:srgbClr val="001010"/>
              </a:solidFill>
            </a:endParaRPr>
          </a:p>
          <a:p>
            <a:endParaRPr lang="zh-CN" altLang="en-US" dirty="0">
              <a:solidFill>
                <a:srgbClr val="00101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6998</Words>
  <Application>WPS 演示</Application>
  <PresentationFormat>全屏显示(4:3)</PresentationFormat>
  <Paragraphs>339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8" baseType="lpstr">
      <vt:lpstr>Arial</vt:lpstr>
      <vt:lpstr>宋体</vt:lpstr>
      <vt:lpstr>Wingdings</vt:lpstr>
      <vt:lpstr>楷体</vt:lpstr>
      <vt:lpstr>仿宋</vt:lpstr>
      <vt:lpstr>Calibri</vt:lpstr>
      <vt:lpstr>微软雅黑</vt:lpstr>
      <vt:lpstr>Arial Unicode MS</vt:lpstr>
      <vt:lpstr>华文中宋</vt:lpstr>
      <vt:lpstr>华文仿宋</vt:lpstr>
      <vt:lpstr>Verdana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syy</cp:lastModifiedBy>
  <cp:revision>10</cp:revision>
  <dcterms:created xsi:type="dcterms:W3CDTF">2018-09-14T04:36:00Z</dcterms:created>
  <dcterms:modified xsi:type="dcterms:W3CDTF">2018-09-18T10:11:09Z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