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3" r:id="rId11"/>
    <p:sldId id="264" r:id="rId12"/>
    <p:sldId id="266" r:id="rId13"/>
    <p:sldId id="267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16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6B5-E788-458D-AAEB-AE3F9FAB4F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B9DF-9DD8-49FB-9FAB-2338DAF3DC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6B5-E788-458D-AAEB-AE3F9FAB4F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B9DF-9DD8-49FB-9FAB-2338DAF3DC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6B5-E788-458D-AAEB-AE3F9FAB4F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B9DF-9DD8-49FB-9FAB-2338DAF3DC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6B5-E788-458D-AAEB-AE3F9FAB4F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B9DF-9DD8-49FB-9FAB-2338DAF3DC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6B5-E788-458D-AAEB-AE3F9FAB4F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B9DF-9DD8-49FB-9FAB-2338DAF3DC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6B5-E788-458D-AAEB-AE3F9FAB4F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B9DF-9DD8-49FB-9FAB-2338DAF3DC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6B5-E788-458D-AAEB-AE3F9FAB4F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B9DF-9DD8-49FB-9FAB-2338DAF3DC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6B5-E788-458D-AAEB-AE3F9FAB4F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B9DF-9DD8-49FB-9FAB-2338DAF3DC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6B5-E788-458D-AAEB-AE3F9FAB4F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B9DF-9DD8-49FB-9FAB-2338DAF3DC21}" type="slidenum">
              <a:rPr lang="zh-CN" altLang="en-US" smtClean="0"/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83"/>
            <a:ext cx="9144000" cy="683183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6B5-E788-458D-AAEB-AE3F9FAB4F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B9DF-9DD8-49FB-9FAB-2338DAF3DC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6B5-E788-458D-AAEB-AE3F9FAB4F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B9DF-9DD8-49FB-9FAB-2338DAF3DC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666B5-E788-458D-AAEB-AE3F9FAB4F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9B9DF-9DD8-49FB-9FAB-2338DAF3DC2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38480" y="1582420"/>
            <a:ext cx="7908925" cy="46462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第一章 中医儿科学发展简史</a:t>
            </a:r>
            <a:endParaRPr lang="zh-CN" altLang="en-US" sz="3600" b="1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en-US" sz="3600" b="1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en-US" sz="36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36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36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36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       主讲教师：宋媛媛</a:t>
            </a:r>
            <a:endParaRPr lang="zh-CN" altLang="en-US" sz="3600" b="1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en-US"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21665" y="645160"/>
            <a:ext cx="8279130" cy="59080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eaLnBrk="1">
              <a:buNone/>
            </a:pP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     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明代</a:t>
            </a:r>
            <a:endParaRPr lang="zh-CN" altLang="en-US" sz="2800" b="1" dirty="0">
              <a:latin typeface="华文中宋" pitchFamily="2" charset="-122"/>
              <a:ea typeface="华文中宋" pitchFamily="2" charset="-122"/>
            </a:endParaRPr>
          </a:p>
          <a:p>
            <a:pPr marL="625475" lvl="1" indent="-353695" eaLnBrk="1">
              <a:lnSpc>
                <a:spcPct val="125000"/>
              </a:lnSpc>
            </a:pP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李时珍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本草纲目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，收集了很多治疗儿科病的药、方</a:t>
            </a:r>
            <a:endParaRPr lang="zh-CN" altLang="en-US" sz="2800" b="1" dirty="0">
              <a:latin typeface="华文中宋" pitchFamily="2" charset="-122"/>
              <a:ea typeface="华文中宋" pitchFamily="2" charset="-122"/>
            </a:endParaRPr>
          </a:p>
          <a:p>
            <a:pPr marL="625475" lvl="1" indent="-353695" eaLnBrk="1">
              <a:lnSpc>
                <a:spcPct val="125000"/>
              </a:lnSpc>
            </a:pP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鲁伯嗣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婴童百问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，详究儿科病源与证治，论述平达，切合实用</a:t>
            </a:r>
            <a:endParaRPr lang="zh-CN" altLang="en-US" sz="2800" b="1" dirty="0">
              <a:latin typeface="华文中宋" pitchFamily="2" charset="-122"/>
              <a:ea typeface="华文中宋" pitchFamily="2" charset="-122"/>
            </a:endParaRPr>
          </a:p>
          <a:p>
            <a:pPr marL="625475" lvl="1" indent="-353695" eaLnBrk="1">
              <a:lnSpc>
                <a:spcPct val="125000"/>
              </a:lnSpc>
            </a:pP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王肯堂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证治准绳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·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幼科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，集众书之长，又参以己见，内容广博</a:t>
            </a:r>
            <a:endParaRPr lang="zh-CN" altLang="en-US" sz="2800" b="1" dirty="0">
              <a:latin typeface="华文中宋" pitchFamily="2" charset="-122"/>
              <a:ea typeface="华文中宋" pitchFamily="2" charset="-122"/>
            </a:endParaRPr>
          </a:p>
          <a:p>
            <a:pPr marL="625475" lvl="1" indent="-353695" eaLnBrk="1">
              <a:lnSpc>
                <a:spcPct val="125000"/>
              </a:lnSpc>
            </a:pP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张景岳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景岳全书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·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小儿则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，提出了儿科辨证重在表里寒热虚实，小儿“阳非有余”、“阴常不足”，治疗上“脏气清灵，随拨随应”等观点</a:t>
            </a:r>
            <a:endParaRPr lang="zh-CN" altLang="en-US" sz="28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908050" y="93980"/>
            <a:ext cx="8030210" cy="6015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5000"/>
              </a:lnSpc>
            </a:pP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  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清夏禹铸著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幼科铁镜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，认为“有诸内而形诸外”，提出了“疗惊必先豁痰，豁痰必先祛风，祛风必先解热，解热必先祛邪”等理论</a:t>
            </a:r>
            <a:endParaRPr lang="zh-CN" altLang="en-US" sz="2800" b="1" dirty="0">
              <a:latin typeface="华文中宋" pitchFamily="2" charset="-122"/>
              <a:ea typeface="华文中宋" pitchFamily="2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  《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医宗金鉴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·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幼科心法要诀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是清朝廷组织编写，对清以前儿科理论与经验进行总结，适用于临床和教学</a:t>
            </a:r>
            <a:endParaRPr lang="zh-CN" altLang="en-US" sz="2800" b="1" dirty="0">
              <a:latin typeface="华文中宋" pitchFamily="2" charset="-122"/>
              <a:ea typeface="华文中宋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  谢玉琼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麻科活人全书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详细阐述了麻疹各阶段及合并症的辨证与治疗</a:t>
            </a:r>
            <a:endParaRPr lang="zh-CN" altLang="en-US" sz="2800" b="1" dirty="0">
              <a:latin typeface="华文中宋" pitchFamily="2" charset="-122"/>
              <a:ea typeface="华文中宋" pitchFamily="2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  王清任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医林改错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记载了作者观察小儿尸体的解剖学资料，明确提出“灵机记性不在心在脑”的观点等</a:t>
            </a:r>
            <a:endParaRPr lang="zh-CN" altLang="en-US" sz="28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01650" y="1275080"/>
            <a:ext cx="8140065" cy="44862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marR="0" lvl="1" indent="-342900" algn="l" defTabSz="914400" rtl="0" eaLnBrk="0" fontAlgn="base" latinLnBrk="0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v"/>
              <a:defRPr/>
            </a:pPr>
            <a:r>
              <a:rPr lang="zh-CN" altLang="en-US" sz="28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陈复正是清代儿科名家，著</a:t>
            </a:r>
            <a:r>
              <a:rPr lang="en-US" altLang="zh-CN" sz="28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28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幼幼集成</a:t>
            </a:r>
            <a:r>
              <a:rPr lang="en-US" altLang="zh-CN" sz="28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28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。他倡导指纹诊法，概括了指纹诊的方法和辨证纲领。</a:t>
            </a:r>
            <a:r>
              <a:rPr lang="en-US" altLang="zh-CN" sz="28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28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幼幼集成</a:t>
            </a:r>
            <a:r>
              <a:rPr lang="en-US" altLang="zh-CN" sz="28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28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除采用脏腑辨证外，更重视八纲辨证在儿科的应用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中宋" pitchFamily="2" charset="-122"/>
              <a:ea typeface="华文中宋" pitchFamily="2" charset="-122"/>
              <a:cs typeface="+mn-cs"/>
            </a:endParaRPr>
          </a:p>
          <a:p>
            <a:pPr marL="342900" marR="0" lvl="1" indent="-342900" algn="l" defTabSz="914400" rtl="0" eaLnBrk="0" fontAlgn="base" latinLnBrk="0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v"/>
              <a:defRPr/>
            </a:pPr>
            <a:r>
              <a:rPr lang="zh-CN" altLang="en-US" sz="28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温病学家吴瑭在儿科方面也卓有成就。他提出了小儿“稚阳未充、稚阴未长”的生理特点，易于感触、易于传变的病理特点，稍呆则滞、稍重则伤的临床用药注意点</a:t>
            </a:r>
            <a:endParaRPr lang="zh-CN" altLang="en-US" sz="28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739900" y="1230630"/>
            <a:ext cx="605218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>
              <a:buNone/>
            </a:pPr>
            <a:r>
              <a:rPr lang="zh-CN" altLang="en-US" sz="3600" b="1" dirty="0">
                <a:solidFill>
                  <a:srgbClr val="001010"/>
                </a:solidFill>
                <a:sym typeface="+mn-ea"/>
              </a:rPr>
              <a:t>中医儿科学：</a:t>
            </a:r>
            <a:endParaRPr lang="zh-CN" altLang="en-US" sz="3600" b="1" dirty="0">
              <a:solidFill>
                <a:srgbClr val="001010"/>
              </a:solidFill>
            </a:endParaRPr>
          </a:p>
          <a:p>
            <a:pPr>
              <a:buNone/>
            </a:pPr>
            <a:r>
              <a:rPr lang="zh-CN" altLang="en-US" sz="3600" b="1" dirty="0">
                <a:solidFill>
                  <a:srgbClr val="001010"/>
                </a:solidFill>
                <a:sym typeface="+mn-ea"/>
              </a:rPr>
              <a:t>中医学理论体系为指导</a:t>
            </a:r>
            <a:endParaRPr lang="zh-CN" altLang="en-US" sz="3600" b="1" dirty="0">
              <a:solidFill>
                <a:srgbClr val="001010"/>
              </a:solidFill>
            </a:endParaRPr>
          </a:p>
          <a:p>
            <a:pPr>
              <a:buNone/>
            </a:pPr>
            <a:r>
              <a:rPr lang="zh-CN" altLang="en-US" sz="3600" b="1" dirty="0">
                <a:solidFill>
                  <a:srgbClr val="001010"/>
                </a:solidFill>
                <a:sym typeface="+mn-ea"/>
              </a:rPr>
              <a:t>研究对象：胎儿期至青少年</a:t>
            </a:r>
            <a:endParaRPr lang="zh-CN" altLang="en-US" sz="3600" b="1" dirty="0">
              <a:solidFill>
                <a:srgbClr val="001010"/>
              </a:solidFill>
              <a:sym typeface="+mn-ea"/>
            </a:endParaRPr>
          </a:p>
          <a:p>
            <a:pPr>
              <a:buNone/>
            </a:pPr>
            <a:r>
              <a:rPr lang="zh-CN" altLang="en-US" sz="3600" b="1" dirty="0">
                <a:solidFill>
                  <a:srgbClr val="001010"/>
                </a:solidFill>
                <a:sym typeface="+mn-ea"/>
              </a:rPr>
              <a:t>研究内容：小儿生长发育</a:t>
            </a:r>
            <a:endParaRPr lang="zh-CN" altLang="en-US" sz="3600" b="1" dirty="0">
              <a:solidFill>
                <a:srgbClr val="001010"/>
              </a:solidFill>
              <a:sym typeface="+mn-ea"/>
            </a:endParaRPr>
          </a:p>
          <a:p>
            <a:pPr>
              <a:buNone/>
            </a:pPr>
            <a:r>
              <a:rPr lang="zh-CN" altLang="en-US" sz="3600" b="1" dirty="0">
                <a:solidFill>
                  <a:srgbClr val="001010"/>
                </a:solidFill>
                <a:sym typeface="+mn-ea"/>
              </a:rPr>
              <a:t>                      生理病理</a:t>
            </a:r>
            <a:endParaRPr lang="zh-CN" altLang="en-US" sz="3600" b="1" dirty="0">
              <a:solidFill>
                <a:srgbClr val="001010"/>
              </a:solidFill>
            </a:endParaRPr>
          </a:p>
          <a:p>
            <a:pPr>
              <a:buNone/>
            </a:pPr>
            <a:r>
              <a:rPr lang="zh-CN" altLang="en-US" sz="3600" b="1" dirty="0">
                <a:solidFill>
                  <a:srgbClr val="001010"/>
                </a:solidFill>
                <a:sym typeface="+mn-ea"/>
              </a:rPr>
              <a:t>                      预防保健</a:t>
            </a:r>
            <a:endParaRPr lang="zh-CN" altLang="en-US" sz="3600" b="1" dirty="0">
              <a:solidFill>
                <a:srgbClr val="001010"/>
              </a:solidFill>
            </a:endParaRPr>
          </a:p>
          <a:p>
            <a:pPr>
              <a:buNone/>
            </a:pPr>
            <a:r>
              <a:rPr lang="zh-CN" altLang="en-US" sz="3600" b="1" dirty="0">
                <a:solidFill>
                  <a:srgbClr val="001010"/>
                </a:solidFill>
                <a:sym typeface="+mn-ea"/>
              </a:rPr>
              <a:t>                      疾病防治</a:t>
            </a:r>
            <a:endParaRPr lang="zh-CN" altLang="en-US"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67130" y="676910"/>
            <a:ext cx="7289800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3600" b="1" dirty="0">
                <a:solidFill>
                  <a:srgbClr val="001010"/>
                </a:solidFill>
                <a:sym typeface="+mn-ea"/>
              </a:rPr>
              <a:t>一、中医儿科学的萌芽</a:t>
            </a:r>
            <a:endParaRPr lang="zh-CN" altLang="en-US" sz="3600" b="1" dirty="0">
              <a:solidFill>
                <a:srgbClr val="001010"/>
              </a:solidFill>
            </a:endParaRPr>
          </a:p>
          <a:p>
            <a:pPr>
              <a:buNone/>
            </a:pPr>
            <a:r>
              <a:rPr lang="zh-CN" altLang="en-US" sz="3600" b="1" dirty="0">
                <a:solidFill>
                  <a:srgbClr val="F24406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扁鹊</a:t>
            </a: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是我国历史上明确记载的最早的儿科医生。</a:t>
            </a:r>
            <a:endParaRPr lang="zh-CN" altLang="en-US" sz="3600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en-US" altLang="zh-CN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《</a:t>
            </a: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黄帝内经</a:t>
            </a:r>
            <a:r>
              <a:rPr lang="en-US" altLang="zh-CN" sz="3600" b="1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》</a:t>
            </a:r>
            <a:endParaRPr lang="en-US" altLang="zh-CN" sz="3600" b="1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en-US" altLang="zh-CN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“</a:t>
            </a: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女子七岁，肾气盛，齿更发长。”</a:t>
            </a:r>
            <a:endParaRPr lang="zh-CN" altLang="en-US" sz="3600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“丈夫八岁，肾气盛，发长齿更。”</a:t>
            </a:r>
            <a:endParaRPr lang="zh-CN" altLang="en-US" sz="3600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en-US" altLang="zh-CN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《</a:t>
            </a: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胎产书</a:t>
            </a:r>
            <a:r>
              <a:rPr lang="en-US" altLang="zh-CN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》</a:t>
            </a: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胎儿孕育过程，孕期护养要求</a:t>
            </a:r>
            <a:endParaRPr lang="zh-CN" altLang="en-US" sz="3600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en-US" altLang="zh-CN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《</a:t>
            </a: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五十二病方</a:t>
            </a:r>
            <a:r>
              <a:rPr lang="en-US" altLang="zh-CN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》</a:t>
            </a: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婴儿病痉、瘛以浴、熨、默拭处理。</a:t>
            </a:r>
            <a:endParaRPr lang="zh-CN" altLang="en-US"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0946" name="文本占位符 210945"/>
          <p:cNvSpPr>
            <a:spLocks noGrp="1"/>
          </p:cNvSpPr>
          <p:nvPr/>
        </p:nvSpPr>
        <p:spPr>
          <a:xfrm>
            <a:off x="539750" y="824230"/>
            <a:ext cx="8299450" cy="539242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45720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430" lvl="1" indent="-45593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033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323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zh-CN" altLang="en-US" b="1" dirty="0">
                <a:solidFill>
                  <a:srgbClr val="001010"/>
                </a:solidFill>
                <a:sym typeface="+mn-ea"/>
              </a:rPr>
              <a:t>二、中医儿科学的形成</a:t>
            </a:r>
            <a:endParaRPr lang="zh-CN" altLang="en-US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西汉 淳于意 “诊籍” 儿科最早病案记载。</a:t>
            </a:r>
            <a:endParaRPr lang="zh-CN" altLang="en-US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东汉末年 张仲景 </a:t>
            </a:r>
            <a:r>
              <a:rPr lang="en-US" altLang="zh-CN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《</a:t>
            </a: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伤寒杂病论</a:t>
            </a:r>
            <a:r>
              <a:rPr lang="en-US" altLang="zh-CN" b="1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》</a:t>
            </a:r>
            <a:endParaRPr lang="en-US" altLang="zh-CN" b="1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隋  巢元方 </a:t>
            </a:r>
            <a:r>
              <a:rPr lang="en-US" altLang="zh-CN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《</a:t>
            </a: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诸病源候论</a:t>
            </a:r>
            <a:r>
              <a:rPr lang="en-US" altLang="zh-CN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》</a:t>
            </a: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小儿保育和证候病源。</a:t>
            </a:r>
            <a:endParaRPr lang="zh-CN" altLang="en-US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唐末</a:t>
            </a:r>
            <a:r>
              <a:rPr lang="en-US" altLang="zh-CN" b="1" dirty="0">
                <a:solidFill>
                  <a:srgbClr val="F24406"/>
                </a:solidFill>
                <a:latin typeface="仿宋" panose="02010609060101010101" charset="-122"/>
                <a:ea typeface="仿宋" panose="02010609060101010101" charset="-122"/>
              </a:rPr>
              <a:t>《</a:t>
            </a:r>
            <a:r>
              <a:rPr lang="zh-CN" altLang="en-US" b="1" dirty="0">
                <a:solidFill>
                  <a:srgbClr val="F24406"/>
                </a:solidFill>
                <a:latin typeface="仿宋" panose="02010609060101010101" charset="-122"/>
                <a:ea typeface="仿宋" panose="02010609060101010101" charset="-122"/>
              </a:rPr>
              <a:t>颅囟经</a:t>
            </a:r>
            <a:r>
              <a:rPr lang="en-US" altLang="zh-CN" b="1">
                <a:solidFill>
                  <a:srgbClr val="F24406"/>
                </a:solidFill>
                <a:latin typeface="仿宋" panose="02010609060101010101" charset="-122"/>
                <a:ea typeface="仿宋" panose="02010609060101010101" charset="-122"/>
              </a:rPr>
              <a:t>》</a:t>
            </a: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我国最早儿科专著，书中首创小儿为</a:t>
            </a:r>
            <a:r>
              <a:rPr lang="zh-CN" altLang="en-US" b="1" dirty="0">
                <a:solidFill>
                  <a:srgbClr val="F24406"/>
                </a:solidFill>
                <a:latin typeface="仿宋" panose="02010609060101010101" charset="-122"/>
                <a:ea typeface="仿宋" panose="02010609060101010101" charset="-122"/>
              </a:rPr>
              <a:t>“纯阳之体”</a:t>
            </a: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的理论，论述了小儿脉法以及惊、痫、疳、痢的证治。</a:t>
            </a:r>
            <a:endParaRPr lang="zh-CN" altLang="en-US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唐代 设立了</a:t>
            </a:r>
            <a:r>
              <a:rPr lang="zh-CN" altLang="en-US" b="1" dirty="0">
                <a:solidFill>
                  <a:srgbClr val="F24406"/>
                </a:solidFill>
                <a:latin typeface="仿宋" panose="02010609060101010101" charset="-122"/>
                <a:ea typeface="仿宋" panose="02010609060101010101" charset="-122"/>
              </a:rPr>
              <a:t>“少小科” </a:t>
            </a:r>
            <a:r>
              <a:rPr lang="zh-CN" altLang="en-US" b="1" dirty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</a:rPr>
              <a:t>学制</a:t>
            </a:r>
            <a:r>
              <a:rPr lang="en-US" altLang="zh-CN" b="1" dirty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</a:rPr>
              <a:t>5</a:t>
            </a:r>
            <a:r>
              <a:rPr lang="zh-CN" altLang="en-US" b="1" dirty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</a:rPr>
              <a:t>年</a:t>
            </a:r>
            <a:endParaRPr lang="zh-CN" altLang="en-US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endParaRPr lang="zh-CN" altLang="en-US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20470" y="629285"/>
            <a:ext cx="7063740" cy="6185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endParaRPr lang="zh-CN" altLang="en-US" sz="3600" b="1" dirty="0">
              <a:solidFill>
                <a:srgbClr val="001010"/>
              </a:solidFill>
              <a:sym typeface="+mn-ea"/>
            </a:endParaRPr>
          </a:p>
          <a:p>
            <a:pPr>
              <a:buNone/>
            </a:pP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北宋 </a:t>
            </a:r>
            <a:r>
              <a:rPr lang="zh-CN" altLang="en-US" sz="3600" b="1" dirty="0">
                <a:solidFill>
                  <a:srgbClr val="F24406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钱乙</a:t>
            </a: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（字仲阳）</a:t>
            </a:r>
            <a:r>
              <a:rPr lang="en-US" altLang="zh-CN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《</a:t>
            </a: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小儿药证直诀</a:t>
            </a:r>
            <a:r>
              <a:rPr lang="en-US" altLang="zh-CN" sz="3600" b="1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》</a:t>
            </a:r>
            <a:endParaRPr lang="en-US" altLang="zh-CN" sz="3600" b="1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en-US" altLang="zh-CN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    </a:t>
            </a: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儿科鼻祖</a:t>
            </a:r>
            <a:endParaRPr lang="zh-CN" altLang="en-US" sz="3600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 “小儿五脏六腑，成而未全，全而未壮”        “脏腑柔弱，易虚易实，易寒易热”</a:t>
            </a:r>
            <a:endParaRPr lang="zh-CN" altLang="en-US" sz="3600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   首先注重“面上证”、“目内证”</a:t>
            </a:r>
            <a:endParaRPr lang="zh-CN" altLang="en-US" sz="3600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zh-CN" altLang="en-US" sz="3600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  “疳皆脾胃病，亡津液之所作”</a:t>
            </a:r>
            <a:endParaRPr lang="zh-CN" altLang="en-US" sz="3600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br>
              <a:rPr lang="zh-CN" altLang="en-US" b="1" dirty="0">
                <a:solidFill>
                  <a:srgbClr val="001010"/>
                </a:solidFill>
                <a:sym typeface="+mn-ea"/>
              </a:rPr>
            </a:b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8898" name="文本占位符 208897"/>
          <p:cNvSpPr>
            <a:spLocks noGrp="1"/>
          </p:cNvSpPr>
          <p:nvPr/>
        </p:nvSpPr>
        <p:spPr>
          <a:xfrm>
            <a:off x="1048385" y="851853"/>
            <a:ext cx="7772400" cy="559593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45720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 b="0" i="0" u="none" kern="1200" baseline="0">
                <a:solidFill>
                  <a:srgbClr val="5B5249"/>
                </a:solidFill>
                <a:latin typeface="Times New Roman" panose="02020603050405020304" charset="0"/>
                <a:ea typeface="宋体" panose="02010600030101010101" pitchFamily="2" charset="-122"/>
                <a:cs typeface="+mn-ea"/>
              </a:defRPr>
            </a:lvl1pPr>
            <a:lvl2pPr marL="1027430" lvl="1" indent="-45593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AC164"/>
              </a:buClr>
              <a:buSzPct val="75000"/>
              <a:buFont typeface="Wingdings" panose="05000000000000000000" pitchFamily="2" charset="2"/>
              <a:buChar char="n"/>
              <a:defRPr sz="2800" b="0" i="0" u="none" kern="1200" baseline="0">
                <a:solidFill>
                  <a:srgbClr val="5B5249"/>
                </a:solidFill>
                <a:latin typeface="Times New Roman" panose="02020603050405020304" charset="0"/>
                <a:ea typeface="宋体" panose="02010600030101010101" pitchFamily="2" charset="-122"/>
                <a:cs typeface="+mn-ea"/>
              </a:defRPr>
            </a:lvl2pPr>
            <a:lvl3pPr marL="137033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 b="0" i="0" u="none" kern="1200" baseline="0">
                <a:solidFill>
                  <a:srgbClr val="5B5249"/>
                </a:solidFill>
                <a:latin typeface="Times New Roman" panose="02020603050405020304" charset="0"/>
                <a:ea typeface="宋体" panose="02010600030101010101" pitchFamily="2" charset="-122"/>
                <a:cs typeface="+mn-ea"/>
              </a:defRPr>
            </a:lvl3pPr>
            <a:lvl4pPr marL="171323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rgbClr val="5B5249"/>
                </a:solidFill>
                <a:latin typeface="Times New Roman" panose="02020603050405020304" charset="0"/>
                <a:ea typeface="宋体" panose="02010600030101010101" pitchFamily="2" charset="-122"/>
                <a:cs typeface="+mn-ea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0AE6A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rgbClr val="5B5249"/>
                </a:solidFill>
                <a:latin typeface="Times New Roman" panose="02020603050405020304" charset="0"/>
                <a:ea typeface="宋体" panose="02010600030101010101" pitchFamily="2" charset="-122"/>
                <a:cs typeface="+mn-ea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0AE6A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rgbClr val="5B5249"/>
                </a:solidFill>
                <a:latin typeface="Times New Roman" panose="02020603050405020304" charset="0"/>
                <a:ea typeface="宋体" panose="02010600030101010101" pitchFamily="2" charset="-122"/>
                <a:cs typeface="+mn-ea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0AE6A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rgbClr val="5B5249"/>
                </a:solidFill>
                <a:latin typeface="Times New Roman" panose="02020603050405020304" charset="0"/>
                <a:ea typeface="宋体" panose="02010600030101010101" pitchFamily="2" charset="-122"/>
                <a:cs typeface="+mn-ea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0AE6A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rgbClr val="5B5249"/>
                </a:solidFill>
                <a:latin typeface="Times New Roman" panose="02020603050405020304" charset="0"/>
                <a:ea typeface="宋体" panose="02010600030101010101" pitchFamily="2" charset="-122"/>
                <a:cs typeface="+mn-ea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0AE6A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rgbClr val="5B5249"/>
                </a:solidFill>
                <a:latin typeface="Times New Roman" panose="02020603050405020304" charset="0"/>
                <a:ea typeface="宋体" panose="02010600030101010101" pitchFamily="2" charset="-122"/>
                <a:cs typeface="+mn-ea"/>
              </a:defRPr>
            </a:lvl9pPr>
          </a:lstStyle>
          <a:p>
            <a:pPr>
              <a:buNone/>
            </a:pP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北宋 董汲 第一部痘疹专著</a:t>
            </a:r>
            <a:r>
              <a:rPr lang="en-US" altLang="zh-CN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《</a:t>
            </a: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小儿斑疹备急方论</a:t>
            </a:r>
            <a:r>
              <a:rPr lang="en-US" altLang="zh-CN" b="1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》</a:t>
            </a:r>
            <a:r>
              <a:rPr lang="zh-CN" altLang="en-US" b="1" dirty="0">
                <a:solidFill>
                  <a:srgbClr val="FF0066"/>
                </a:solidFill>
                <a:latin typeface="仿宋" panose="02010609060101010101" charset="-122"/>
                <a:ea typeface="仿宋" panose="02010609060101010101" charset="-122"/>
              </a:rPr>
              <a:t>寒凉派</a:t>
            </a:r>
            <a:endParaRPr lang="zh-CN" altLang="en-US" b="1" dirty="0">
              <a:solidFill>
                <a:srgbClr val="FF0066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endParaRPr lang="zh-CN" altLang="en-US" b="1" dirty="0"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南宋 陈文中 </a:t>
            </a:r>
            <a:r>
              <a:rPr lang="en-US" altLang="zh-CN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《</a:t>
            </a: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小儿痘疹方论</a:t>
            </a:r>
            <a:r>
              <a:rPr lang="en-US" altLang="zh-CN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》</a:t>
            </a: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、</a:t>
            </a:r>
            <a:r>
              <a:rPr lang="en-US" altLang="zh-CN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《</a:t>
            </a: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小儿病源方论</a:t>
            </a:r>
            <a:r>
              <a:rPr lang="en-US" altLang="zh-CN" b="1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》</a:t>
            </a:r>
            <a:r>
              <a:rPr lang="zh-CN" altLang="en-US" b="1" dirty="0">
                <a:solidFill>
                  <a:srgbClr val="FF0066"/>
                </a:solidFill>
                <a:latin typeface="仿宋" panose="02010609060101010101" charset="-122"/>
                <a:ea typeface="仿宋" panose="02010609060101010101" charset="-122"/>
              </a:rPr>
              <a:t>温补派</a:t>
            </a:r>
            <a:endParaRPr lang="zh-CN" altLang="en-US" b="1" dirty="0">
              <a:solidFill>
                <a:srgbClr val="FF0066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endParaRPr lang="zh-CN" altLang="en-US" b="1" dirty="0"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南宋 </a:t>
            </a:r>
            <a:r>
              <a:rPr lang="en-US" altLang="zh-CN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《</a:t>
            </a: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小儿卫生总微论方</a:t>
            </a:r>
            <a:r>
              <a:rPr lang="en-US" altLang="zh-CN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》 </a:t>
            </a: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先天性畸形</a:t>
            </a:r>
            <a:endParaRPr lang="zh-CN" altLang="en-US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r>
              <a:rPr lang="zh-CN" altLang="en-US" b="1" dirty="0">
                <a:solidFill>
                  <a:srgbClr val="001010"/>
                </a:solidFill>
                <a:latin typeface="仿宋" panose="02010609060101010101" charset="-122"/>
                <a:ea typeface="仿宋" panose="02010609060101010101" charset="-122"/>
              </a:rPr>
              <a:t>缺唇、六指、先天性髋关节脱位等，脐风</a:t>
            </a:r>
            <a:r>
              <a:rPr lang="zh-CN" altLang="en-US" b="1" dirty="0">
                <a:latin typeface="仿宋" panose="02010609060101010101" charset="-122"/>
                <a:ea typeface="仿宋" panose="02010609060101010101" charset="-122"/>
              </a:rPr>
              <a:t>。</a:t>
            </a:r>
            <a:endParaRPr lang="zh-CN" altLang="en-US" b="1" dirty="0">
              <a:latin typeface="仿宋" panose="02010609060101010101" charset="-122"/>
              <a:ea typeface="仿宋" panose="02010609060101010101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7874" name="文本占位符 207873"/>
          <p:cNvSpPr>
            <a:spLocks noGrp="1"/>
          </p:cNvSpPr>
          <p:nvPr/>
        </p:nvSpPr>
        <p:spPr>
          <a:xfrm>
            <a:off x="819785" y="621030"/>
            <a:ext cx="8324215" cy="559562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45720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430" lvl="1" indent="-45593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033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323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altLang="zh-CN" b="1" dirty="0">
                <a:solidFill>
                  <a:srgbClr val="001010"/>
                </a:solidFill>
              </a:rPr>
              <a:t>     </a:t>
            </a:r>
            <a:r>
              <a:rPr lang="zh-CN" altLang="en-US" b="1" dirty="0">
                <a:solidFill>
                  <a:srgbClr val="001010"/>
                </a:solidFill>
              </a:rPr>
              <a:t>三、中医儿科学的成熟与发展</a:t>
            </a:r>
            <a:endParaRPr lang="zh-CN" altLang="en-US" b="1" dirty="0">
              <a:solidFill>
                <a:srgbClr val="001010"/>
              </a:solidFill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  <a:sym typeface="+mn-ea"/>
              </a:rPr>
              <a:t>刘完素</a:t>
            </a:r>
            <a:r>
              <a:rPr lang="zh-CN" altLang="en-US" b="1" dirty="0">
                <a:latin typeface="华文中宋" pitchFamily="2" charset="-122"/>
                <a:ea typeface="华文中宋" pitchFamily="2" charset="-122"/>
                <a:sym typeface="+mn-ea"/>
              </a:rPr>
              <a:t>在</a:t>
            </a:r>
            <a:r>
              <a:rPr lang="en-US" altLang="zh-CN" b="1" dirty="0"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b="1" dirty="0">
                <a:latin typeface="华文中宋" pitchFamily="2" charset="-122"/>
                <a:ea typeface="华文中宋" pitchFamily="2" charset="-122"/>
                <a:sym typeface="+mn-ea"/>
              </a:rPr>
              <a:t>黄帝素问宣明论方</a:t>
            </a:r>
            <a:r>
              <a:rPr lang="en-US" altLang="zh-CN" b="1" dirty="0">
                <a:latin typeface="华文中宋" pitchFamily="2" charset="-122"/>
                <a:ea typeface="华文中宋" pitchFamily="2" charset="-122"/>
                <a:sym typeface="+mn-ea"/>
              </a:rPr>
              <a:t>·</a:t>
            </a:r>
            <a:r>
              <a:rPr lang="zh-CN" altLang="en-US" b="1" dirty="0">
                <a:latin typeface="华文中宋" pitchFamily="2" charset="-122"/>
                <a:ea typeface="华文中宋" pitchFamily="2" charset="-122"/>
                <a:sym typeface="+mn-ea"/>
              </a:rPr>
              <a:t>儿科论</a:t>
            </a:r>
            <a:r>
              <a:rPr lang="en-US" altLang="zh-CN" b="1" dirty="0"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b="1" dirty="0">
                <a:latin typeface="华文中宋" pitchFamily="2" charset="-122"/>
                <a:ea typeface="华文中宋" pitchFamily="2" charset="-122"/>
                <a:sym typeface="+mn-ea"/>
              </a:rPr>
              <a:t>中指出：“小儿病者纯阳，热多冷少也。”主张用辛凉苦寒泻热养阴以治小儿热病</a:t>
            </a:r>
            <a:endParaRPr lang="zh-CN" altLang="en-US" b="1" dirty="0">
              <a:latin typeface="华文中宋" pitchFamily="2" charset="-122"/>
              <a:ea typeface="华文中宋" pitchFamily="2" charset="-122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  <a:sym typeface="+mn-ea"/>
              </a:rPr>
              <a:t>张从正</a:t>
            </a:r>
            <a:r>
              <a:rPr lang="zh-CN" altLang="en-US" b="1" dirty="0">
                <a:latin typeface="华文中宋" pitchFamily="2" charset="-122"/>
                <a:ea typeface="华文中宋" pitchFamily="2" charset="-122"/>
                <a:sym typeface="+mn-ea"/>
              </a:rPr>
              <a:t>在</a:t>
            </a:r>
            <a:r>
              <a:rPr lang="en-US" altLang="zh-CN" b="1" dirty="0"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b="1" dirty="0">
                <a:latin typeface="华文中宋" pitchFamily="2" charset="-122"/>
                <a:ea typeface="华文中宋" pitchFamily="2" charset="-122"/>
                <a:sym typeface="+mn-ea"/>
              </a:rPr>
              <a:t>儒门事亲</a:t>
            </a:r>
            <a:r>
              <a:rPr lang="en-US" altLang="zh-CN" b="1" dirty="0">
                <a:latin typeface="华文中宋" pitchFamily="2" charset="-122"/>
                <a:ea typeface="华文中宋" pitchFamily="2" charset="-122"/>
                <a:sym typeface="+mn-ea"/>
              </a:rPr>
              <a:t>·</a:t>
            </a:r>
            <a:r>
              <a:rPr lang="zh-CN" altLang="en-US" b="1" dirty="0">
                <a:latin typeface="华文中宋" pitchFamily="2" charset="-122"/>
                <a:ea typeface="华文中宋" pitchFamily="2" charset="-122"/>
                <a:sym typeface="+mn-ea"/>
              </a:rPr>
              <a:t>小儿疮疱丹熛瘾疹旧蔽记</a:t>
            </a:r>
            <a:r>
              <a:rPr lang="en-US" altLang="zh-CN" b="1" dirty="0"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b="1" dirty="0">
                <a:latin typeface="华文中宋" pitchFamily="2" charset="-122"/>
                <a:ea typeface="华文中宋" pitchFamily="2" charset="-122"/>
                <a:sym typeface="+mn-ea"/>
              </a:rPr>
              <a:t>提出，小儿“斑疹伤寒”是由“蕴蓄浊恶热毒之气”而发，亦主“辛凉之剂”为治；还指出“养生当论食补，治病当论药攻”</a:t>
            </a:r>
            <a:endParaRPr lang="zh-CN" altLang="en-US" b="1" dirty="0">
              <a:latin typeface="华文中宋" pitchFamily="2" charset="-122"/>
              <a:ea typeface="华文中宋" pitchFamily="2" charset="-122"/>
            </a:endParaRPr>
          </a:p>
          <a:p>
            <a:pPr>
              <a:buNone/>
            </a:pPr>
            <a:endParaRPr lang="zh-CN" altLang="en-US" b="1" dirty="0">
              <a:solidFill>
                <a:srgbClr val="00101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>
              <a:buNone/>
            </a:pPr>
            <a:endParaRPr lang="zh-CN" altLang="en-US" b="1" dirty="0">
              <a:solidFill>
                <a:srgbClr val="F24406"/>
              </a:solidFill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973455" y="871855"/>
            <a:ext cx="7826375" cy="5212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1" indent="0" algn="l" defTabSz="914400" rtl="0" eaLnBrk="0" fontAlgn="base" latinLnBrk="0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lang="zh-CN" altLang="en-US" sz="3200" b="1" kern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朱丹溪</a:t>
            </a:r>
            <a:r>
              <a:rPr lang="en-US" altLang="zh-CN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丹溪心法</a:t>
            </a:r>
            <a:r>
              <a:rPr lang="en-US" altLang="zh-CN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·</a:t>
            </a:r>
            <a:r>
              <a:rPr lang="zh-CN" altLang="en-US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小儿论</a:t>
            </a:r>
            <a:r>
              <a:rPr lang="en-US" altLang="zh-CN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说：“乳下小儿，常多湿热、食积、痰热为病”，易伤阴液，治当滋阴养液为法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中宋" pitchFamily="2" charset="-122"/>
              <a:ea typeface="华文中宋" pitchFamily="2" charset="-122"/>
              <a:cs typeface="+mn-cs"/>
            </a:endParaRPr>
          </a:p>
          <a:p>
            <a:pPr marL="0" marR="0" lvl="1" indent="0" algn="l" defTabSz="914400" rtl="0" eaLnBrk="0" fontAlgn="base" latinLnBrk="0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lang="zh-CN" altLang="en-US" sz="3200" b="1" kern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李东垣</a:t>
            </a:r>
            <a:r>
              <a:rPr lang="zh-CN" altLang="en-US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认为脾胃气虚、升降失常是引起元气与阴火关系失常，导致疾病发生的关键所在。李东垣的</a:t>
            </a:r>
            <a:r>
              <a:rPr lang="en-US" altLang="zh-CN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保婴集</a:t>
            </a:r>
            <a:r>
              <a:rPr lang="en-US" altLang="zh-CN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，朱丹溪的</a:t>
            </a:r>
            <a:endParaRPr lang="zh-CN" altLang="en-US" sz="3200" b="1" kern="0" noProof="0" dirty="0">
              <a:ln>
                <a:noFill/>
              </a:ln>
              <a:effectLst/>
              <a:uLnTx/>
              <a:uFillTx/>
              <a:latin typeface="华文中宋" pitchFamily="2" charset="-122"/>
              <a:ea typeface="华文中宋" pitchFamily="2" charset="-122"/>
              <a:sym typeface="+mn-ea"/>
            </a:endParaRPr>
          </a:p>
          <a:p>
            <a:pPr marL="0" marR="0" lvl="1" indent="0" algn="l" defTabSz="914400" rtl="0" eaLnBrk="0" fontAlgn="base" latinLnBrk="0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lang="en-US" altLang="zh-CN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幼科全书</a:t>
            </a:r>
            <a:r>
              <a:rPr lang="en-US" altLang="zh-CN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3200" b="1" kern="0" noProof="0" dirty="0">
                <a:ln>
                  <a:noFill/>
                </a:ln>
                <a:effectLst/>
                <a:uLnTx/>
                <a:uFillTx/>
                <a:latin typeface="华文中宋" pitchFamily="2" charset="-122"/>
                <a:ea typeface="华文中宋" pitchFamily="2" charset="-122"/>
                <a:sym typeface="+mn-ea"/>
              </a:rPr>
              <a:t>等，对小儿保育、审脉、辨证、用药等方面，均有不少精辟的见解</a:t>
            </a:r>
            <a:endParaRPr lang="zh-CN" altLang="en-US" sz="32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6850" name="文本占位符 206849"/>
          <p:cNvSpPr>
            <a:spLocks noGrp="1"/>
          </p:cNvSpPr>
          <p:nvPr/>
        </p:nvSpPr>
        <p:spPr>
          <a:xfrm>
            <a:off x="395288" y="620713"/>
            <a:ext cx="8443912" cy="559593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45720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430" lvl="1" indent="-45593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033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323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None/>
            </a:pPr>
            <a:endParaRPr lang="zh-CN" altLang="en-US" sz="2800" dirty="0">
              <a:solidFill>
                <a:srgbClr val="00101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50950" y="266700"/>
            <a:ext cx="7588250" cy="54775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eaLnBrk="1">
              <a:lnSpc>
                <a:spcPct val="125000"/>
              </a:lnSpc>
            </a:pPr>
            <a:endParaRPr lang="zh-CN" altLang="en-US" sz="2800" dirty="0">
              <a:latin typeface="华文中宋" pitchFamily="2" charset="-122"/>
              <a:ea typeface="华文中宋" pitchFamily="2" charset="-122"/>
              <a:sym typeface="+mn-ea"/>
            </a:endParaRPr>
          </a:p>
          <a:p>
            <a:pPr eaLnBrk="1">
              <a:lnSpc>
                <a:spcPct val="125000"/>
              </a:lnSpc>
            </a:pP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明代名医</a:t>
            </a:r>
            <a:r>
              <a:rPr lang="zh-CN" altLang="en-US" sz="2800" b="1" dirty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  <a:sym typeface="+mn-ea"/>
              </a:rPr>
              <a:t>万全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，著儿科专著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《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幼科发挥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》《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育婴秘诀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》《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片玉心书</a:t>
            </a:r>
            <a:r>
              <a:rPr lang="en-US" altLang="zh-CN" sz="2800" b="1" dirty="0">
                <a:latin typeface="华文中宋" pitchFamily="2" charset="-122"/>
                <a:ea typeface="华文中宋" pitchFamily="2" charset="-122"/>
                <a:sym typeface="+mn-ea"/>
              </a:rPr>
              <a:t>》</a:t>
            </a: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等</a:t>
            </a:r>
            <a:endParaRPr lang="zh-CN" altLang="en-US" sz="2800" b="1" dirty="0">
              <a:latin typeface="华文中宋" pitchFamily="2" charset="-122"/>
              <a:ea typeface="华文中宋" pitchFamily="2" charset="-122"/>
            </a:endParaRPr>
          </a:p>
          <a:p>
            <a:pPr eaLnBrk="1">
              <a:lnSpc>
                <a:spcPct val="125000"/>
              </a:lnSpc>
            </a:pP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提出了预养以培其元、胎养以保其真、蓐养以防其变、鞠养以慎其疾的“育婴四法”</a:t>
            </a:r>
            <a:endParaRPr lang="zh-CN" altLang="en-US" sz="2800" b="1" dirty="0">
              <a:latin typeface="华文中宋" pitchFamily="2" charset="-122"/>
              <a:ea typeface="华文中宋" pitchFamily="2" charset="-122"/>
            </a:endParaRPr>
          </a:p>
          <a:p>
            <a:pPr eaLnBrk="1">
              <a:lnSpc>
                <a:spcPct val="125000"/>
              </a:lnSpc>
            </a:pP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提出了阳常有余、阴常不足、肝常有余、脾常不足、心常有余、肺常不足、肾常不足，“三有余、四不足”的小儿生理病理学说</a:t>
            </a:r>
            <a:endParaRPr lang="zh-CN" altLang="en-US" sz="2800" b="1" dirty="0">
              <a:latin typeface="华文中宋" pitchFamily="2" charset="-122"/>
              <a:ea typeface="华文中宋" pitchFamily="2" charset="-122"/>
            </a:endParaRPr>
          </a:p>
          <a:p>
            <a:pPr eaLnBrk="1">
              <a:lnSpc>
                <a:spcPct val="125000"/>
              </a:lnSpc>
            </a:pPr>
            <a:r>
              <a:rPr lang="zh-CN" altLang="en-US" sz="2800" b="1" dirty="0">
                <a:latin typeface="华文中宋" pitchFamily="2" charset="-122"/>
                <a:ea typeface="华文中宋" pitchFamily="2" charset="-122"/>
                <a:sym typeface="+mn-ea"/>
              </a:rPr>
              <a:t>并认为“调理之法，不专在医，唯调乳母、节饮食、慎医药，使脾胃无伤，则根本常固矣”</a:t>
            </a:r>
            <a:endParaRPr lang="zh-CN" altLang="en-US" sz="28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1525</Words>
  <Application>WPS 演示</Application>
  <PresentationFormat>全屏显示(4:3)</PresentationFormat>
  <Paragraphs>77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3" baseType="lpstr">
      <vt:lpstr>Arial</vt:lpstr>
      <vt:lpstr>宋体</vt:lpstr>
      <vt:lpstr>Wingdings</vt:lpstr>
      <vt:lpstr>楷体</vt:lpstr>
      <vt:lpstr>仿宋</vt:lpstr>
      <vt:lpstr>Times New Roman</vt:lpstr>
      <vt:lpstr>华文中宋</vt:lpstr>
      <vt:lpstr>Calibri</vt:lpstr>
      <vt:lpstr>微软雅黑</vt:lpstr>
      <vt:lpstr>Arial Unicode MS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Windows 用户</dc:creator>
  <cp:lastModifiedBy>syy</cp:lastModifiedBy>
  <cp:revision>6</cp:revision>
  <dcterms:created xsi:type="dcterms:W3CDTF">2018-09-14T04:36:00Z</dcterms:created>
  <dcterms:modified xsi:type="dcterms:W3CDTF">2018-09-19T04:20:31Z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